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handoutMasterIdLst>
    <p:handoutMasterId r:id="rId19"/>
  </p:handoutMasterIdLst>
  <p:sldIdLst>
    <p:sldId id="259" r:id="rId3"/>
    <p:sldId id="289" r:id="rId4"/>
    <p:sldId id="290" r:id="rId5"/>
    <p:sldId id="300" r:id="rId6"/>
    <p:sldId id="301" r:id="rId7"/>
    <p:sldId id="297" r:id="rId8"/>
    <p:sldId id="257" r:id="rId9"/>
    <p:sldId id="298" r:id="rId10"/>
    <p:sldId id="302" r:id="rId11"/>
    <p:sldId id="303" r:id="rId12"/>
    <p:sldId id="304" r:id="rId13"/>
    <p:sldId id="305" r:id="rId14"/>
    <p:sldId id="299" r:id="rId15"/>
    <p:sldId id="307" r:id="rId16"/>
    <p:sldId id="296" r:id="rId17"/>
  </p:sldIdLst>
  <p:sldSz cx="12192000" cy="6858000"/>
  <p:notesSz cx="6858000" cy="9144000"/>
  <p:embeddedFontLst>
    <p:embeddedFont>
      <p:font typeface="微软雅黑" panose="020B0503020204020204" pitchFamily="34" charset="-122"/>
      <p:regular r:id="rId23"/>
    </p:embeddedFont>
    <p:embeddedFont>
      <p:font typeface="等线" panose="02010600030101010101" charset="-122"/>
      <p:regular r:id="rId24"/>
    </p:embeddedFont>
    <p:embeddedFont>
      <p:font typeface="Calibri" panose="020F0502020204030204"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FB68C"/>
    <a:srgbClr val="001C4C"/>
    <a:srgbClr val="00265D"/>
    <a:srgbClr val="4F556F"/>
    <a:srgbClr val="DDB184"/>
    <a:srgbClr val="F7E9DB"/>
    <a:srgbClr val="FDF7F0"/>
    <a:srgbClr val="EFEBE3"/>
    <a:srgbClr val="D2924E"/>
    <a:srgbClr val="FEF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60"/>
  </p:normalViewPr>
  <p:slideViewPr>
    <p:cSldViewPr snapToGrid="0" showGuides="1">
      <p:cViewPr varScale="1">
        <p:scale>
          <a:sx n="96" d="100"/>
          <a:sy n="96" d="100"/>
        </p:scale>
        <p:origin x="306" y="90"/>
      </p:cViewPr>
      <p:guideLst>
        <p:guide orient="horz" pos="2172"/>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68.xml"/><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2E032-DB10-43F5-AA2A-F324E1D399F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FCE12-8166-43AF-90D0-1E4B95CD79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F9A52E2-A37E-4EF8-9AEE-0ED52C78A5C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DBCD50-A079-4252-BB96-E41A0B0E115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A52E2-A37E-4EF8-9AEE-0ED52C78A5C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BCD50-A079-4252-BB96-E41A0B0E1156}" type="slidenum">
              <a:rPr lang="zh-CN" altLang="en-US" smtClean="0"/>
            </a:fld>
            <a:endParaRPr lang="zh-CN" altLang="en-US"/>
          </a:p>
        </p:txBody>
      </p:sp>
      <p:sp>
        <p:nvSpPr>
          <p:cNvPr id="9" name="矩形 8"/>
          <p:cNvSpPr/>
          <p:nvPr>
            <p:custDataLst>
              <p:tags r:id="rId12"/>
            </p:custDataLst>
          </p:nvPr>
        </p:nvSpPr>
        <p:spPr>
          <a:xfrm>
            <a:off x="8890" y="2540"/>
            <a:ext cx="12183110" cy="6861810"/>
          </a:xfrm>
          <a:prstGeom prst="rect">
            <a:avLst/>
          </a:prstGeom>
          <a:solidFill>
            <a:srgbClr val="001C4C"/>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5" Type="http://schemas.openxmlformats.org/officeDocument/2006/relationships/slideLayout" Target="../slideLayouts/slideLayout1.xml"/><Relationship Id="rId14" Type="http://schemas.openxmlformats.org/officeDocument/2006/relationships/image" Target="../media/image18.png"/><Relationship Id="rId13" Type="http://schemas.openxmlformats.org/officeDocument/2006/relationships/image" Target="../media/image17.jpeg"/><Relationship Id="rId12" Type="http://schemas.openxmlformats.org/officeDocument/2006/relationships/image" Target="../media/image16.jpeg"/><Relationship Id="rId11" Type="http://schemas.openxmlformats.org/officeDocument/2006/relationships/image" Target="../media/image15.jpeg"/><Relationship Id="rId10" Type="http://schemas.openxmlformats.org/officeDocument/2006/relationships/image" Target="../media/image14.jpeg"/><Relationship Id="rId1" Type="http://schemas.openxmlformats.org/officeDocument/2006/relationships/tags" Target="../tags/tag53.xml"/></Relationships>
</file>

<file path=ppt/slides/_rels/slide12.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1" Type="http://schemas.openxmlformats.org/officeDocument/2006/relationships/slideLayout" Target="../slideLayouts/slideLayout1.xml"/><Relationship Id="rId10" Type="http://schemas.openxmlformats.org/officeDocument/2006/relationships/image" Target="../media/image28.jpe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1.jpeg"/><Relationship Id="rId1" Type="http://schemas.openxmlformats.org/officeDocument/2006/relationships/tags" Target="../tags/tag62.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3" Type="http://schemas.openxmlformats.org/officeDocument/2006/relationships/tags" Target="../tags/tag65.xml"/><Relationship Id="rId2" Type="http://schemas.openxmlformats.org/officeDocument/2006/relationships/image" Target="../media/image1.jpeg"/><Relationship Id="rId1" Type="http://schemas.openxmlformats.org/officeDocument/2006/relationships/tags" Target="../tags/tag6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1.jpeg"/><Relationship Id="rId1" Type="http://schemas.openxmlformats.org/officeDocument/2006/relationships/tags" Target="../tags/tag6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1.jpeg"/><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1" Type="http://schemas.openxmlformats.org/officeDocument/2006/relationships/slideLayout" Target="../slideLayouts/slideLayout2.xml"/><Relationship Id="rId10" Type="http://schemas.openxmlformats.org/officeDocument/2006/relationships/tags" Target="../tags/tag1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3" Type="http://schemas.openxmlformats.org/officeDocument/2006/relationships/slideLayout" Target="../slideLayouts/slideLayout1.xml"/><Relationship Id="rId22" Type="http://schemas.openxmlformats.org/officeDocument/2006/relationships/tags" Target="../tags/tag35.xml"/><Relationship Id="rId21" Type="http://schemas.openxmlformats.org/officeDocument/2006/relationships/tags" Target="../tags/tag34.xml"/><Relationship Id="rId20" Type="http://schemas.openxmlformats.org/officeDocument/2006/relationships/image" Target="../media/image3.png"/><Relationship Id="rId2" Type="http://schemas.openxmlformats.org/officeDocument/2006/relationships/tags" Target="../tags/tag16.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7.xml"/><Relationship Id="rId2" Type="http://schemas.openxmlformats.org/officeDocument/2006/relationships/image" Target="../media/image1.jpeg"/><Relationship Id="rId1" Type="http://schemas.openxmlformats.org/officeDocument/2006/relationships/tags" Target="../tags/tag36.xml"/></Relationships>
</file>

<file path=ppt/slides/_rels/slide7.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9" Type="http://schemas.openxmlformats.org/officeDocument/2006/relationships/slideLayout" Target="../slideLayouts/slideLayout1.xml"/><Relationship Id="rId18" Type="http://schemas.openxmlformats.org/officeDocument/2006/relationships/image" Target="../media/image8.png"/><Relationship Id="rId17" Type="http://schemas.openxmlformats.org/officeDocument/2006/relationships/image" Target="../media/image7.svg"/><Relationship Id="rId16" Type="http://schemas.openxmlformats.org/officeDocument/2006/relationships/image" Target="../media/image6.png"/><Relationship Id="rId15" Type="http://schemas.openxmlformats.org/officeDocument/2006/relationships/image" Target="../media/image5.png"/><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image" Target="../media/image4.png"/><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image" Target="../media/image1.jpeg"/><Relationship Id="rId1" Type="http://schemas.openxmlformats.org/officeDocument/2006/relationships/tags" Target="../tags/tag5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6" name="组合 5"/>
          <p:cNvGrpSpPr/>
          <p:nvPr/>
        </p:nvGrpSpPr>
        <p:grpSpPr>
          <a:xfrm>
            <a:off x="0" y="0"/>
            <a:ext cx="12192000" cy="6864350"/>
            <a:chOff x="0" y="0"/>
            <a:chExt cx="19200" cy="10810"/>
          </a:xfrm>
        </p:grpSpPr>
        <p:pic>
          <p:nvPicPr>
            <p:cNvPr id="4" name="图片 3" descr="摄图网_400954239_科技大数据(非企业商用)"/>
            <p:cNvPicPr>
              <a:picLocks noChangeAspect="1"/>
            </p:cNvPicPr>
            <p:nvPr/>
          </p:nvPicPr>
          <p:blipFill>
            <a:blip r:embed="rId1"/>
            <a:stretch>
              <a:fillRect/>
            </a:stretch>
          </p:blipFill>
          <p:spPr>
            <a:xfrm>
              <a:off x="0" y="0"/>
              <a:ext cx="19200" cy="10800"/>
            </a:xfrm>
            <a:prstGeom prst="rect">
              <a:avLst/>
            </a:prstGeom>
          </p:spPr>
        </p:pic>
        <p:sp>
          <p:nvSpPr>
            <p:cNvPr id="5" name="矩形 4"/>
            <p:cNvSpPr/>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44" name="文本框 43"/>
          <p:cNvSpPr txBox="1"/>
          <p:nvPr/>
        </p:nvSpPr>
        <p:spPr>
          <a:xfrm>
            <a:off x="786130" y="2655570"/>
            <a:ext cx="2393950" cy="2646680"/>
          </a:xfrm>
          <a:prstGeom prst="rect">
            <a:avLst/>
          </a:prstGeom>
          <a:noFill/>
        </p:spPr>
        <p:txBody>
          <a:bodyPr wrap="square">
            <a:noAutofit/>
          </a:bodyPr>
          <a:lstStyle/>
          <a:p>
            <a:r>
              <a:rPr lang="en-US" altLang="zh-CN" sz="1660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rPr>
              <a:t>AI</a:t>
            </a:r>
            <a:endParaRPr lang="en-US" altLang="zh-CN" sz="1660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endParaRPr>
          </a:p>
        </p:txBody>
      </p:sp>
      <p:sp>
        <p:nvSpPr>
          <p:cNvPr id="47" name="0"/>
          <p:cNvSpPr txBox="1"/>
          <p:nvPr/>
        </p:nvSpPr>
        <p:spPr>
          <a:xfrm>
            <a:off x="370205" y="372110"/>
            <a:ext cx="1821180" cy="368300"/>
          </a:xfrm>
          <a:prstGeom prst="rect">
            <a:avLst/>
          </a:prstGeom>
          <a:noFill/>
        </p:spPr>
        <p:txBody>
          <a:bodyPr wrap="square">
            <a:spAutoFit/>
          </a:bodyPr>
          <a:lstStyle/>
          <a:p>
            <a:r>
              <a:rPr lang="zh-CN" altLang="en-US" dirty="0">
                <a:solidFill>
                  <a:schemeClr val="bg1"/>
                </a:solidFill>
                <a:latin typeface="微软雅黑" panose="020B0503020204020204" pitchFamily="34" charset="-122"/>
                <a:ea typeface="微软雅黑" panose="020B0503020204020204" pitchFamily="34" charset="-122"/>
              </a:rPr>
              <a:t>食品標准與法規</a:t>
            </a:r>
            <a:endParaRPr lang="zh-CN" altLang="en-US" dirty="0">
              <a:solidFill>
                <a:schemeClr val="bg1"/>
              </a:solidFill>
              <a:latin typeface="微软雅黑" panose="020B0503020204020204" pitchFamily="34" charset="-122"/>
              <a:ea typeface="微软雅黑" panose="020B0503020204020204" pitchFamily="34" charset="-122"/>
            </a:endParaRPr>
          </a:p>
        </p:txBody>
      </p:sp>
      <p:cxnSp>
        <p:nvCxnSpPr>
          <p:cNvPr id="49" name="直接连接符 48"/>
          <p:cNvCxnSpPr>
            <a:stCxn id="47" idx="3"/>
          </p:cNvCxnSpPr>
          <p:nvPr/>
        </p:nvCxnSpPr>
        <p:spPr>
          <a:xfrm>
            <a:off x="2191385" y="556356"/>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878205" y="5648960"/>
            <a:ext cx="5464191" cy="584699"/>
            <a:chOff x="754" y="6943"/>
            <a:chExt cx="8393" cy="758"/>
          </a:xfrm>
        </p:grpSpPr>
        <p:sp>
          <p:nvSpPr>
            <p:cNvPr id="51" name="矩形: 圆角 50"/>
            <p:cNvSpPr/>
            <p:nvPr/>
          </p:nvSpPr>
          <p:spPr>
            <a:xfrm>
              <a:off x="754" y="6943"/>
              <a:ext cx="3642" cy="754"/>
            </a:xfrm>
            <a:prstGeom prst="roundRect">
              <a:avLst>
                <a:gd name="adj" fmla="val 50000"/>
              </a:avLst>
            </a:prstGeom>
            <a:solidFill>
              <a:srgbClr val="F7E9DB">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文本框 51"/>
            <p:cNvSpPr txBox="1"/>
            <p:nvPr/>
          </p:nvSpPr>
          <p:spPr>
            <a:xfrm>
              <a:off x="835" y="7029"/>
              <a:ext cx="3618" cy="477"/>
            </a:xfrm>
            <a:prstGeom prst="rect">
              <a:avLst/>
            </a:prstGeom>
            <a:noFill/>
          </p:spPr>
          <p:txBody>
            <a:bodyPr wrap="square">
              <a:spAutoFit/>
            </a:bodyPr>
            <a:lstStyle/>
            <a:p>
              <a:r>
                <a:rPr 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何瑞萱</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1220018834</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8" name="矩形: 圆角 57"/>
            <p:cNvSpPr/>
            <p:nvPr/>
          </p:nvSpPr>
          <p:spPr>
            <a:xfrm>
              <a:off x="5505" y="6947"/>
              <a:ext cx="3642" cy="754"/>
            </a:xfrm>
            <a:prstGeom prst="roundRect">
              <a:avLst>
                <a:gd name="adj" fmla="val 50000"/>
              </a:avLst>
            </a:prstGeom>
            <a:solidFill>
              <a:srgbClr val="F7E9DB">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文本框 58"/>
            <p:cNvSpPr txBox="1"/>
            <p:nvPr/>
          </p:nvSpPr>
          <p:spPr>
            <a:xfrm>
              <a:off x="5673" y="7034"/>
              <a:ext cx="3471" cy="477"/>
            </a:xfrm>
            <a:prstGeom prst="rect">
              <a:avLst/>
            </a:prstGeom>
            <a:noFill/>
          </p:spPr>
          <p:txBody>
            <a:bodyPr wrap="square">
              <a:spAutoFit/>
            </a:bodyPr>
            <a:lstStyle/>
            <a:p>
              <a:pPr lvl="0" algn="l">
                <a:buClrTx/>
                <a:buSzTx/>
                <a:buFontTx/>
              </a:pPr>
              <a:r>
                <a:rPr 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周匯橋</a:t>
              </a:r>
              <a:r>
                <a:rPr 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1220012511</a:t>
              </a:r>
              <a:endParaRPr 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 name="文本框 1"/>
          <p:cNvSpPr txBox="1"/>
          <p:nvPr/>
        </p:nvSpPr>
        <p:spPr>
          <a:xfrm>
            <a:off x="878205" y="1651635"/>
            <a:ext cx="7627620" cy="1003935"/>
          </a:xfrm>
          <a:prstGeom prst="rect">
            <a:avLst/>
          </a:prstGeom>
        </p:spPr>
        <p:txBody>
          <a:bodyPr wrap="square">
            <a:noAutofit/>
          </a:bodyPr>
          <a:p>
            <a:pPr marL="0" indent="0"/>
            <a:r>
              <a:rPr lang="zh-CN" altLang="en-US" sz="5400" b="0" i="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cs typeface="微软雅黑" panose="020B0503020204020204" pitchFamily="34" charset="-122"/>
              </a:rPr>
              <a:t>從技術賦能到信任構建</a:t>
            </a:r>
            <a:endParaRPr lang="zh-CN" altLang="en-US" sz="5400" b="0" i="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2970530" y="3872230"/>
            <a:ext cx="8773160" cy="829945"/>
          </a:xfrm>
          <a:prstGeom prst="rect">
            <a:avLst/>
          </a:prstGeom>
          <a:noFill/>
        </p:spPr>
        <p:txBody>
          <a:bodyPr wrap="square" rtlCol="0" anchor="t">
            <a:spAutoFit/>
          </a:bodyPr>
          <a:p>
            <a:pPr marL="0" indent="0"/>
            <a:r>
              <a:rPr lang="zh-CN" altLang="en-US" sz="480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mn-ea"/>
              </a:rPr>
              <a:t>如何為培育肉的安全保駕護航</a:t>
            </a:r>
            <a:endParaRPr lang="zh-CN" altLang="en-US" sz="4800" dirty="0">
              <a:gradFill flip="none" rotWithShape="1">
                <a:gsLst>
                  <a:gs pos="0">
                    <a:srgbClr val="DDB184"/>
                  </a:gs>
                  <a:gs pos="100000">
                    <a:srgbClr val="FDF7F0"/>
                  </a:gs>
                </a:gsLst>
                <a:path path="circle">
                  <a:fillToRect t="100000" r="100000"/>
                </a:path>
                <a:tileRect l="-100000" b="-100000"/>
              </a:gra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44" grpId="0"/>
      <p:bldP spid="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0" y="87630"/>
            <a:ext cx="12666980" cy="583565"/>
          </a:xfrm>
          <a:prstGeom prst="rect">
            <a:avLst/>
          </a:prstGeom>
          <a:noFill/>
        </p:spPr>
        <p:txBody>
          <a:bodyPr wrap="square" rtlCol="0">
            <a:spAutoFit/>
          </a:bodyPr>
          <a:p>
            <a:r>
              <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技術核心——前瞻性安全評估與實時監控</a:t>
            </a:r>
            <a:endPar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 name="图片 19" descr="84b6cca5dea5854afa31f78d05cf1bc6"/>
          <p:cNvPicPr>
            <a:picLocks noChangeAspect="1"/>
          </p:cNvPicPr>
          <p:nvPr/>
        </p:nvPicPr>
        <p:blipFill>
          <a:blip r:embed="rId1"/>
          <a:stretch>
            <a:fillRect/>
          </a:stretch>
        </p:blipFill>
        <p:spPr>
          <a:xfrm>
            <a:off x="3609340" y="1399540"/>
            <a:ext cx="4661535" cy="4196715"/>
          </a:xfrm>
          <a:prstGeom prst="rect">
            <a:avLst/>
          </a:prstGeom>
        </p:spPr>
      </p:pic>
      <p:pic>
        <p:nvPicPr>
          <p:cNvPr id="21" name="图片 20" descr="456fd6207ea858df3ca750193e34c5e2"/>
          <p:cNvPicPr>
            <a:picLocks noChangeAspect="1"/>
          </p:cNvPicPr>
          <p:nvPr/>
        </p:nvPicPr>
        <p:blipFill>
          <a:blip r:embed="rId2"/>
          <a:stretch>
            <a:fillRect/>
          </a:stretch>
        </p:blipFill>
        <p:spPr>
          <a:xfrm>
            <a:off x="118110" y="2309495"/>
            <a:ext cx="2714625" cy="2239010"/>
          </a:xfrm>
          <a:prstGeom prst="rect">
            <a:avLst/>
          </a:prstGeom>
        </p:spPr>
      </p:pic>
      <p:cxnSp>
        <p:nvCxnSpPr>
          <p:cNvPr id="22" name="直接箭头连接符 21"/>
          <p:cNvCxnSpPr/>
          <p:nvPr/>
        </p:nvCxnSpPr>
        <p:spPr>
          <a:xfrm flipH="1">
            <a:off x="2668905" y="3840480"/>
            <a:ext cx="873125" cy="0"/>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23495" y="4548505"/>
            <a:ext cx="3095625" cy="645160"/>
          </a:xfrm>
          <a:prstGeom prst="rect">
            <a:avLst/>
          </a:prstGeom>
          <a:noFill/>
        </p:spPr>
        <p:txBody>
          <a:bodyPr wrap="square" rtlCol="0">
            <a:spAutoFit/>
          </a:bodyPr>
          <a:p>
            <a:r>
              <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利用AI模型分析培养基的分子结构，预测其毒性</a:t>
            </a:r>
            <a:endPar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5" name="直接箭头连接符 24"/>
          <p:cNvCxnSpPr/>
          <p:nvPr/>
        </p:nvCxnSpPr>
        <p:spPr>
          <a:xfrm flipV="1">
            <a:off x="8121015" y="1051560"/>
            <a:ext cx="1038225" cy="594360"/>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pic>
        <p:nvPicPr>
          <p:cNvPr id="26" name="图片 25" descr="b7348c159815364922b80b866732190a"/>
          <p:cNvPicPr>
            <a:picLocks noChangeAspect="1"/>
          </p:cNvPicPr>
          <p:nvPr/>
        </p:nvPicPr>
        <p:blipFill>
          <a:blip r:embed="rId3"/>
          <a:stretch>
            <a:fillRect/>
          </a:stretch>
        </p:blipFill>
        <p:spPr>
          <a:xfrm>
            <a:off x="9206865" y="137160"/>
            <a:ext cx="2407920" cy="2423795"/>
          </a:xfrm>
          <a:prstGeom prst="rect">
            <a:avLst/>
          </a:prstGeom>
        </p:spPr>
      </p:pic>
      <p:sp>
        <p:nvSpPr>
          <p:cNvPr id="27" name="文本框 26"/>
          <p:cNvSpPr txBox="1"/>
          <p:nvPr/>
        </p:nvSpPr>
        <p:spPr>
          <a:xfrm>
            <a:off x="8408035" y="2602230"/>
            <a:ext cx="4050030" cy="645160"/>
          </a:xfrm>
          <a:prstGeom prst="rect">
            <a:avLst/>
          </a:prstGeom>
          <a:noFill/>
        </p:spPr>
        <p:txBody>
          <a:bodyPr wrap="square" rtlCol="0">
            <a:spAutoFit/>
          </a:bodyPr>
          <a:p>
            <a:r>
              <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利用AI分析全基因組測序數據，實時監測細胞在傳代過程中的基因突變</a:t>
            </a:r>
            <a:endPar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8" name="直接箭头连接符 27"/>
          <p:cNvCxnSpPr/>
          <p:nvPr/>
        </p:nvCxnSpPr>
        <p:spPr>
          <a:xfrm>
            <a:off x="8121015" y="4711065"/>
            <a:ext cx="1085850" cy="320040"/>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pic>
        <p:nvPicPr>
          <p:cNvPr id="29" name="图片 28" descr="fcba9cbd76c627d229e4ca83c37da43b"/>
          <p:cNvPicPr>
            <a:picLocks noChangeAspect="1"/>
          </p:cNvPicPr>
          <p:nvPr/>
        </p:nvPicPr>
        <p:blipFill>
          <a:blip r:embed="rId4"/>
          <a:stretch>
            <a:fillRect/>
          </a:stretch>
        </p:blipFill>
        <p:spPr>
          <a:xfrm>
            <a:off x="9194800" y="3325495"/>
            <a:ext cx="2360295" cy="2192655"/>
          </a:xfrm>
          <a:prstGeom prst="rect">
            <a:avLst/>
          </a:prstGeom>
        </p:spPr>
      </p:pic>
      <p:sp>
        <p:nvSpPr>
          <p:cNvPr id="30" name="文本框 29"/>
          <p:cNvSpPr txBox="1"/>
          <p:nvPr/>
        </p:nvSpPr>
        <p:spPr>
          <a:xfrm>
            <a:off x="8337550" y="5596255"/>
            <a:ext cx="3854450" cy="922020"/>
          </a:xfrm>
          <a:prstGeom prst="rect">
            <a:avLst/>
          </a:prstGeom>
          <a:noFill/>
        </p:spPr>
        <p:txBody>
          <a:bodyPr wrap="square" rtlCol="0">
            <a:spAutoFit/>
          </a:bodyPr>
          <a:p>
            <a:r>
              <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AI可以通過分析蛋白質的氨基酸序列和結構，預測其是否可能成為新型過敏原</a:t>
            </a:r>
            <a:endParaRPr lang="zh-CN" altLang="en-US">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118110" y="5821680"/>
            <a:ext cx="7682865" cy="1014730"/>
          </a:xfrm>
          <a:prstGeom prst="rect">
            <a:avLst/>
          </a:prstGeom>
          <a:noFill/>
        </p:spPr>
        <p:txBody>
          <a:bodyPr wrap="square" rtlCol="0">
            <a:spAutoFit/>
          </a:bodyPr>
          <a:p>
            <a:r>
              <a:rPr lang="en-US" altLang="zh-CN" sz="1200">
                <a:solidFill>
                  <a:schemeClr val="bg1"/>
                </a:solidFill>
                <a:latin typeface="微软雅黑" panose="020B0503020204020204" pitchFamily="34" charset="-122"/>
                <a:ea typeface="微软雅黑" panose="020B0503020204020204" pitchFamily="34" charset="-122"/>
              </a:rPr>
              <a:t>[1] </a:t>
            </a:r>
            <a:r>
              <a:rPr lang="zh-CN" altLang="en-US" sz="1200">
                <a:solidFill>
                  <a:schemeClr val="bg1"/>
                </a:solidFill>
                <a:latin typeface="微软雅黑" panose="020B0503020204020204" pitchFamily="34" charset="-122"/>
                <a:ea typeface="微软雅黑" panose="020B0503020204020204" pitchFamily="34" charset="-122"/>
              </a:rPr>
              <a:t>Hein ZM, Guruparan D, Okunsai B, Nassir C, Ramli MDC, Kumar S. AI and Machine Learning in Biology: From Genes to Proteins. BIOLOGY-BASEL. 2025;14(10).</a:t>
            </a:r>
            <a:endParaRPr lang="zh-CN" altLang="en-US" sz="1200">
              <a:solidFill>
                <a:schemeClr val="bg1"/>
              </a:solidFill>
              <a:latin typeface="微软雅黑" panose="020B0503020204020204" pitchFamily="34" charset="-122"/>
              <a:ea typeface="微软雅黑" panose="020B0503020204020204" pitchFamily="34" charset="-122"/>
            </a:endParaRPr>
          </a:p>
          <a:p>
            <a:endParaRPr lang="zh-CN" altLang="en-US" sz="1200">
              <a:solidFill>
                <a:schemeClr val="bg1"/>
              </a:solidFill>
              <a:latin typeface="微软雅黑" panose="020B0503020204020204" pitchFamily="34" charset="-122"/>
              <a:ea typeface="微软雅黑" panose="020B0503020204020204" pitchFamily="34" charset="-122"/>
            </a:endParaRPr>
          </a:p>
          <a:p>
            <a:r>
              <a:rPr lang="en-US" altLang="zh-CN" sz="1200">
                <a:solidFill>
                  <a:schemeClr val="bg1"/>
                </a:solidFill>
                <a:latin typeface="微软雅黑" panose="020B0503020204020204" pitchFamily="34" charset="-122"/>
                <a:ea typeface="微软雅黑" panose="020B0503020204020204" pitchFamily="34" charset="-122"/>
              </a:rPr>
              <a:t>[2] </a:t>
            </a:r>
            <a:r>
              <a:rPr lang="zh-CN" altLang="en-US" sz="1200">
                <a:solidFill>
                  <a:schemeClr val="bg1"/>
                </a:solidFill>
                <a:latin typeface="微软雅黑" panose="020B0503020204020204" pitchFamily="34" charset="-122"/>
                <a:ea typeface="微软雅黑" panose="020B0503020204020204" pitchFamily="34" charset="-122"/>
              </a:rPr>
              <a:t>Alanazi HH. Role of artificial intelligence in advancing immunology. IMMUNOLOGIC RESEARCH. 2025;73(1).</a:t>
            </a:r>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12090" y="114935"/>
            <a:ext cx="8696325" cy="583565"/>
          </a:xfrm>
          <a:prstGeom prst="rect">
            <a:avLst/>
          </a:prstGeom>
          <a:noFill/>
        </p:spPr>
        <p:txBody>
          <a:bodyPr wrap="square" rtlCol="0">
            <a:spAutoFit/>
          </a:bodyPr>
          <a:p>
            <a:r>
              <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用戶體驗——構建消費者信任</a:t>
            </a:r>
            <a:endPar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任意多边形 17"/>
          <p:cNvSpPr/>
          <p:nvPr>
            <p:custDataLst>
              <p:tags r:id="rId1"/>
            </p:custDataLst>
          </p:nvPr>
        </p:nvSpPr>
        <p:spPr>
          <a:xfrm>
            <a:off x="0" y="2913052"/>
            <a:ext cx="12201525" cy="2896290"/>
          </a:xfrm>
          <a:custGeom>
            <a:avLst/>
            <a:gdLst>
              <a:gd name="connsiteX0" fmla="*/ 0 w 19215"/>
              <a:gd name="connsiteY0" fmla="*/ 4207 h 4561"/>
              <a:gd name="connsiteX1" fmla="*/ 9492 w 19215"/>
              <a:gd name="connsiteY1" fmla="*/ 1868 h 4561"/>
              <a:gd name="connsiteX2" fmla="*/ 19215 w 19215"/>
              <a:gd name="connsiteY2" fmla="*/ 1462 h 4561"/>
            </a:gdLst>
            <a:ahLst/>
            <a:cxnLst>
              <a:cxn ang="0">
                <a:pos x="connsiteX0" y="connsiteY0"/>
              </a:cxn>
              <a:cxn ang="0">
                <a:pos x="connsiteX1" y="connsiteY1"/>
              </a:cxn>
              <a:cxn ang="0">
                <a:pos x="connsiteX2" y="connsiteY2"/>
              </a:cxn>
            </a:cxnLst>
            <a:rect l="l" t="t" r="r" b="b"/>
            <a:pathLst>
              <a:path w="19215" h="4561">
                <a:moveTo>
                  <a:pt x="0" y="4207"/>
                </a:moveTo>
                <a:cubicBezTo>
                  <a:pt x="524" y="4328"/>
                  <a:pt x="3850" y="5753"/>
                  <a:pt x="9492" y="1868"/>
                </a:cubicBezTo>
                <a:cubicBezTo>
                  <a:pt x="15134" y="-2017"/>
                  <a:pt x="19077" y="1343"/>
                  <a:pt x="19215" y="1462"/>
                </a:cubicBezTo>
              </a:path>
            </a:pathLst>
          </a:custGeom>
          <a:noFill/>
          <a:ln w="79375">
            <a:solidFill>
              <a:srgbClr val="FFFF00"/>
            </a:solid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9" name="椭圆 18"/>
          <p:cNvSpPr/>
          <p:nvPr>
            <p:custDataLst>
              <p:tags r:id="rId2"/>
            </p:custDataLst>
          </p:nvPr>
        </p:nvSpPr>
        <p:spPr>
          <a:xfrm>
            <a:off x="1348740" y="5717540"/>
            <a:ext cx="190500" cy="190500"/>
          </a:xfrm>
          <a:prstGeom prst="ellipse">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0" name="椭圆 19"/>
          <p:cNvSpPr/>
          <p:nvPr>
            <p:custDataLst>
              <p:tags r:id="rId3"/>
            </p:custDataLst>
          </p:nvPr>
        </p:nvSpPr>
        <p:spPr>
          <a:xfrm>
            <a:off x="4374515" y="4936490"/>
            <a:ext cx="190500" cy="190500"/>
          </a:xfrm>
          <a:prstGeom prst="ellipse">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1" name="椭圆 20"/>
          <p:cNvSpPr/>
          <p:nvPr>
            <p:custDataLst>
              <p:tags r:id="rId4"/>
            </p:custDataLst>
          </p:nvPr>
        </p:nvSpPr>
        <p:spPr>
          <a:xfrm>
            <a:off x="9502140" y="2830830"/>
            <a:ext cx="190500" cy="190500"/>
          </a:xfrm>
          <a:prstGeom prst="ellipse">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3" name="椭圆 22"/>
          <p:cNvSpPr/>
          <p:nvPr>
            <p:custDataLst>
              <p:tags r:id="rId5"/>
            </p:custDataLst>
          </p:nvPr>
        </p:nvSpPr>
        <p:spPr>
          <a:xfrm>
            <a:off x="6605270" y="3587750"/>
            <a:ext cx="190500" cy="190500"/>
          </a:xfrm>
          <a:prstGeom prst="ellipse">
            <a:avLst/>
          </a:prstGeom>
          <a:solidFill>
            <a:srgbClr val="FF7429"/>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6" name="序号"/>
          <p:cNvSpPr txBox="1"/>
          <p:nvPr>
            <p:custDataLst>
              <p:tags r:id="rId6"/>
            </p:custDataLst>
          </p:nvPr>
        </p:nvSpPr>
        <p:spPr>
          <a:xfrm>
            <a:off x="1191260" y="5220335"/>
            <a:ext cx="506095" cy="468630"/>
          </a:xfrm>
          <a:prstGeom prst="rect">
            <a:avLst/>
          </a:prstGeom>
          <a:noFill/>
        </p:spPr>
        <p:txBody>
          <a:bodyPr wrap="square" lIns="90170" tIns="46990" rIns="90170" bIns="46990" rtlCol="0" anchor="ctr" anchorCtr="0">
            <a:normAutofit fontScale="90000"/>
          </a:bodyPr>
          <a:p>
            <a:pPr algn="ctr">
              <a:lnSpc>
                <a:spcPct val="110000"/>
              </a:lnSpc>
            </a:pPr>
            <a:r>
              <a:rPr lang="en-US" sz="2400" b="1">
                <a:solidFill>
                  <a:srgbClr val="FF7429"/>
                </a:solidFill>
                <a:latin typeface="微软雅黑" panose="020B0503020204020204" pitchFamily="34" charset="-122"/>
                <a:ea typeface="微软雅黑" panose="020B0503020204020204" pitchFamily="34" charset="-122"/>
              </a:rPr>
              <a:t>01</a:t>
            </a:r>
            <a:endParaRPr lang="en-US" sz="2400" b="1">
              <a:solidFill>
                <a:srgbClr val="FF7429"/>
              </a:solidFill>
              <a:latin typeface="微软雅黑" panose="020B0503020204020204" pitchFamily="34" charset="-122"/>
              <a:ea typeface="微软雅黑" panose="020B0503020204020204" pitchFamily="34" charset="-122"/>
            </a:endParaRPr>
          </a:p>
        </p:txBody>
      </p:sp>
      <p:sp>
        <p:nvSpPr>
          <p:cNvPr id="28" name="序号"/>
          <p:cNvSpPr txBox="1"/>
          <p:nvPr>
            <p:custDataLst>
              <p:tags r:id="rId7"/>
            </p:custDataLst>
          </p:nvPr>
        </p:nvSpPr>
        <p:spPr>
          <a:xfrm>
            <a:off x="4216400" y="4277360"/>
            <a:ext cx="506095" cy="468630"/>
          </a:xfrm>
          <a:prstGeom prst="rect">
            <a:avLst/>
          </a:prstGeom>
          <a:noFill/>
        </p:spPr>
        <p:txBody>
          <a:bodyPr wrap="square" lIns="90170" tIns="46990" rIns="90170" bIns="46990" rtlCol="0" anchor="ctr" anchorCtr="0">
            <a:normAutofit fontScale="90000"/>
          </a:bodyPr>
          <a:p>
            <a:pPr algn="ctr">
              <a:lnSpc>
                <a:spcPct val="110000"/>
              </a:lnSpc>
            </a:pPr>
            <a:r>
              <a:rPr lang="en-US" sz="2400" b="1">
                <a:solidFill>
                  <a:srgbClr val="FF7429"/>
                </a:solidFill>
                <a:latin typeface="微软雅黑" panose="020B0503020204020204" pitchFamily="34" charset="-122"/>
                <a:ea typeface="微软雅黑" panose="020B0503020204020204" pitchFamily="34" charset="-122"/>
              </a:rPr>
              <a:t>02</a:t>
            </a:r>
            <a:endParaRPr lang="en-US" sz="2400" b="1">
              <a:solidFill>
                <a:srgbClr val="FF7429"/>
              </a:solidFill>
              <a:latin typeface="微软雅黑" panose="020B0503020204020204" pitchFamily="34" charset="-122"/>
              <a:ea typeface="微软雅黑" panose="020B0503020204020204" pitchFamily="34" charset="-122"/>
            </a:endParaRPr>
          </a:p>
        </p:txBody>
      </p:sp>
      <p:sp>
        <p:nvSpPr>
          <p:cNvPr id="30" name="序号"/>
          <p:cNvSpPr txBox="1"/>
          <p:nvPr>
            <p:custDataLst>
              <p:tags r:id="rId8"/>
            </p:custDataLst>
          </p:nvPr>
        </p:nvSpPr>
        <p:spPr>
          <a:xfrm>
            <a:off x="6447790" y="3110865"/>
            <a:ext cx="505460" cy="468630"/>
          </a:xfrm>
          <a:prstGeom prst="rect">
            <a:avLst/>
          </a:prstGeom>
          <a:noFill/>
        </p:spPr>
        <p:txBody>
          <a:bodyPr wrap="square" lIns="90170" tIns="46990" rIns="90170" bIns="46990" rtlCol="0" anchor="ctr" anchorCtr="0">
            <a:normAutofit fontScale="90000"/>
          </a:bodyPr>
          <a:p>
            <a:pPr algn="ctr">
              <a:lnSpc>
                <a:spcPct val="110000"/>
              </a:lnSpc>
            </a:pPr>
            <a:r>
              <a:rPr lang="en-US" sz="2400" b="1">
                <a:solidFill>
                  <a:srgbClr val="FF7429"/>
                </a:solidFill>
                <a:latin typeface="微软雅黑" panose="020B0503020204020204" pitchFamily="34" charset="-122"/>
                <a:ea typeface="微软雅黑" panose="020B0503020204020204" pitchFamily="34" charset="-122"/>
              </a:rPr>
              <a:t>03</a:t>
            </a:r>
            <a:endParaRPr lang="en-US" sz="2400" b="1">
              <a:solidFill>
                <a:srgbClr val="FF7429"/>
              </a:solidFill>
              <a:latin typeface="微软雅黑" panose="020B0503020204020204" pitchFamily="34" charset="-122"/>
              <a:ea typeface="微软雅黑" panose="020B0503020204020204" pitchFamily="34" charset="-122"/>
            </a:endParaRPr>
          </a:p>
        </p:txBody>
      </p:sp>
      <p:sp>
        <p:nvSpPr>
          <p:cNvPr id="32" name="序号"/>
          <p:cNvSpPr txBox="1"/>
          <p:nvPr>
            <p:custDataLst>
              <p:tags r:id="rId9"/>
            </p:custDataLst>
          </p:nvPr>
        </p:nvSpPr>
        <p:spPr>
          <a:xfrm>
            <a:off x="9344025" y="2349500"/>
            <a:ext cx="506095" cy="468630"/>
          </a:xfrm>
          <a:prstGeom prst="rect">
            <a:avLst/>
          </a:prstGeom>
          <a:noFill/>
        </p:spPr>
        <p:txBody>
          <a:bodyPr wrap="square" lIns="90170" tIns="46990" rIns="90170" bIns="46990" rtlCol="0" anchor="ctr" anchorCtr="0">
            <a:normAutofit fontScale="90000"/>
          </a:bodyPr>
          <a:p>
            <a:pPr algn="ctr">
              <a:lnSpc>
                <a:spcPct val="110000"/>
              </a:lnSpc>
            </a:pPr>
            <a:r>
              <a:rPr lang="en-US" sz="2400" b="1">
                <a:solidFill>
                  <a:srgbClr val="FF7429"/>
                </a:solidFill>
                <a:latin typeface="微软雅黑" panose="020B0503020204020204" pitchFamily="34" charset="-122"/>
                <a:ea typeface="微软雅黑" panose="020B0503020204020204" pitchFamily="34" charset="-122"/>
              </a:rPr>
              <a:t>04</a:t>
            </a:r>
            <a:endParaRPr lang="en-US" sz="2400" b="1">
              <a:solidFill>
                <a:srgbClr val="FF7429"/>
              </a:solidFill>
              <a:latin typeface="微软雅黑" panose="020B0503020204020204" pitchFamily="34" charset="-122"/>
              <a:ea typeface="微软雅黑" panose="020B0503020204020204" pitchFamily="34" charset="-122"/>
            </a:endParaRPr>
          </a:p>
        </p:txBody>
      </p:sp>
      <p:pic>
        <p:nvPicPr>
          <p:cNvPr id="37" name="图片 36" descr="83e2a1620896b526bb34e88dc1a275d3"/>
          <p:cNvPicPr>
            <a:picLocks noChangeAspect="1"/>
          </p:cNvPicPr>
          <p:nvPr/>
        </p:nvPicPr>
        <p:blipFill>
          <a:blip r:embed="rId10"/>
          <a:stretch>
            <a:fillRect/>
          </a:stretch>
        </p:blipFill>
        <p:spPr>
          <a:xfrm>
            <a:off x="69215" y="2818765"/>
            <a:ext cx="2785745" cy="2430780"/>
          </a:xfrm>
          <a:prstGeom prst="rect">
            <a:avLst/>
          </a:prstGeom>
        </p:spPr>
      </p:pic>
      <p:pic>
        <p:nvPicPr>
          <p:cNvPr id="38" name="图片 37" descr="4a9eb59174f6780ebfe93e4c076512aa"/>
          <p:cNvPicPr>
            <a:picLocks noChangeAspect="1"/>
          </p:cNvPicPr>
          <p:nvPr/>
        </p:nvPicPr>
        <p:blipFill>
          <a:blip r:embed="rId11"/>
          <a:stretch>
            <a:fillRect/>
          </a:stretch>
        </p:blipFill>
        <p:spPr>
          <a:xfrm>
            <a:off x="3136265" y="2040890"/>
            <a:ext cx="2204085" cy="2156460"/>
          </a:xfrm>
          <a:prstGeom prst="rect">
            <a:avLst/>
          </a:prstGeom>
        </p:spPr>
      </p:pic>
      <p:pic>
        <p:nvPicPr>
          <p:cNvPr id="39" name="图片 38" descr="5cf47fe19b9b89f532a635a3a952e5ae"/>
          <p:cNvPicPr>
            <a:picLocks noChangeAspect="1"/>
          </p:cNvPicPr>
          <p:nvPr/>
        </p:nvPicPr>
        <p:blipFill>
          <a:blip r:embed="rId12"/>
          <a:stretch>
            <a:fillRect/>
          </a:stretch>
        </p:blipFill>
        <p:spPr>
          <a:xfrm>
            <a:off x="5621655" y="744220"/>
            <a:ext cx="2204720" cy="2388870"/>
          </a:xfrm>
          <a:prstGeom prst="rect">
            <a:avLst/>
          </a:prstGeom>
        </p:spPr>
      </p:pic>
      <p:pic>
        <p:nvPicPr>
          <p:cNvPr id="40" name="图片 39" descr="66318ddead65cece989057cb962de2eb"/>
          <p:cNvPicPr>
            <a:picLocks noChangeAspect="1"/>
          </p:cNvPicPr>
          <p:nvPr/>
        </p:nvPicPr>
        <p:blipFill>
          <a:blip r:embed="rId13"/>
          <a:stretch>
            <a:fillRect/>
          </a:stretch>
        </p:blipFill>
        <p:spPr>
          <a:xfrm>
            <a:off x="8595360" y="52070"/>
            <a:ext cx="2442210" cy="2297430"/>
          </a:xfrm>
          <a:prstGeom prst="rect">
            <a:avLst/>
          </a:prstGeom>
        </p:spPr>
      </p:pic>
      <p:sp>
        <p:nvSpPr>
          <p:cNvPr id="41" name="文本框 40"/>
          <p:cNvSpPr txBox="1"/>
          <p:nvPr/>
        </p:nvSpPr>
        <p:spPr>
          <a:xfrm>
            <a:off x="212090" y="909320"/>
            <a:ext cx="6096000" cy="583565"/>
          </a:xfrm>
          <a:prstGeom prst="rect">
            <a:avLst/>
          </a:prstGeom>
          <a:noFill/>
        </p:spPr>
        <p:txBody>
          <a:bodyPr wrap="square" rtlCol="0" anchor="t">
            <a:spAutoFit/>
          </a:bodyPr>
          <a:p>
            <a:r>
              <a:rPr lang="zh-CN" altLang="en-US" sz="3200">
                <a:solidFill>
                  <a:srgbClr val="FF0000"/>
                </a:solidFill>
                <a:latin typeface="微软雅黑" panose="020B0503020204020204" pitchFamily="34" charset="-122"/>
                <a:ea typeface="微软雅黑" panose="020B0503020204020204" pitchFamily="34" charset="-122"/>
                <a:sym typeface="+mn-ea"/>
              </a:rPr>
              <a:t>區塊鏈溯源：</a:t>
            </a:r>
            <a:endParaRPr lang="zh-CN" altLang="en-US" sz="3200">
              <a:solidFill>
                <a:srgbClr val="FF0000"/>
              </a:solidFill>
              <a:latin typeface="微软雅黑" panose="020B0503020204020204" pitchFamily="34" charset="-122"/>
              <a:ea typeface="微软雅黑" panose="020B0503020204020204" pitchFamily="34" charset="-122"/>
              <a:sym typeface="+mn-ea"/>
            </a:endParaRPr>
          </a:p>
        </p:txBody>
      </p:sp>
      <p:sp>
        <p:nvSpPr>
          <p:cNvPr id="42" name="文本框 41"/>
          <p:cNvSpPr txBox="1"/>
          <p:nvPr/>
        </p:nvSpPr>
        <p:spPr>
          <a:xfrm>
            <a:off x="531495" y="5978525"/>
            <a:ext cx="1851025" cy="64516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掃描二維碼展現生命历程</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3846195" y="5274310"/>
            <a:ext cx="1560830" cy="36830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細胞來源</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083935" y="4038600"/>
            <a:ext cx="2204085" cy="64516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rPr>
              <a:t>所使用的具體生物反應器單元</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8507730" y="3133090"/>
            <a:ext cx="2340610" cy="645160"/>
          </a:xfrm>
          <a:prstGeom prst="rect">
            <a:avLst/>
          </a:prstGeom>
          <a:noFill/>
        </p:spPr>
        <p:txBody>
          <a:bodyPr wrap="square" rtlCol="0">
            <a:spAutoFit/>
          </a:bodyPr>
          <a:p>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每一道質檢環節的數據和</a:t>
            </a:r>
            <a:r>
              <a:rPr lang="en-US" alt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分析報告</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1" name="图片 50" descr="/Users/gtyjy/Library/Containers/com.kingsoft.wpsoffice.mac/Data/tmp/photoedit2/20251118123211/temp.pngtemp"/>
          <p:cNvPicPr>
            <a:picLocks noChangeAspect="1"/>
          </p:cNvPicPr>
          <p:nvPr/>
        </p:nvPicPr>
        <p:blipFill>
          <a:blip r:embed="rId14"/>
          <a:stretch>
            <a:fillRect/>
          </a:stretch>
        </p:blipFill>
        <p:spPr>
          <a:xfrm>
            <a:off x="5994400" y="3745230"/>
            <a:ext cx="5306060" cy="3418840"/>
          </a:xfrm>
          <a:prstGeom prst="rect">
            <a:avLst/>
          </a:prstGeom>
        </p:spPr>
      </p:pic>
      <p:sp>
        <p:nvSpPr>
          <p:cNvPr id="52" name="文本框 51"/>
          <p:cNvSpPr txBox="1"/>
          <p:nvPr/>
        </p:nvSpPr>
        <p:spPr>
          <a:xfrm>
            <a:off x="9586595" y="5436870"/>
            <a:ext cx="1978660" cy="768350"/>
          </a:xfrm>
          <a:prstGeom prst="rect">
            <a:avLst/>
          </a:prstGeom>
          <a:noFill/>
        </p:spPr>
        <p:txBody>
          <a:bodyPr wrap="square" rtlCol="0">
            <a:spAutoFit/>
          </a:bodyPr>
          <a:p>
            <a:r>
              <a:rPr lang="zh-CN" altLang="en-US" sz="4400">
                <a:solidFill>
                  <a:schemeClr val="bg1"/>
                </a:solidFill>
                <a:latin typeface="微软雅黑" panose="020B0503020204020204" pitchFamily="34" charset="-122"/>
                <a:ea typeface="微软雅黑" panose="020B0503020204020204" pitchFamily="34" charset="-122"/>
              </a:rPr>
              <a:t>信任</a:t>
            </a:r>
            <a:endParaRPr lang="zh-CN" altLang="en-US" sz="44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04775" y="214630"/>
            <a:ext cx="5139055" cy="583565"/>
          </a:xfrm>
          <a:prstGeom prst="rect">
            <a:avLst/>
          </a:prstGeom>
          <a:noFill/>
        </p:spPr>
        <p:txBody>
          <a:bodyPr wrap="square" rtlCol="0">
            <a:spAutoFit/>
          </a:bodyPr>
          <a:p>
            <a:r>
              <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挑戰下的監管範式革命</a:t>
            </a:r>
            <a:endPar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20" name="图片 19" descr="04f2fc042dd4f8ba57ee32183ea8ed4f"/>
          <p:cNvPicPr>
            <a:picLocks noChangeAspect="1"/>
          </p:cNvPicPr>
          <p:nvPr/>
        </p:nvPicPr>
        <p:blipFill>
          <a:blip r:embed="rId1"/>
          <a:stretch>
            <a:fillRect/>
          </a:stretch>
        </p:blipFill>
        <p:spPr>
          <a:xfrm>
            <a:off x="104775" y="1421130"/>
            <a:ext cx="3183890" cy="1322705"/>
          </a:xfrm>
          <a:prstGeom prst="rect">
            <a:avLst/>
          </a:prstGeom>
        </p:spPr>
      </p:pic>
      <p:pic>
        <p:nvPicPr>
          <p:cNvPr id="21" name="图片 20" descr="2979f918edb320c22a7156a5c090960b"/>
          <p:cNvPicPr>
            <a:picLocks noChangeAspect="1"/>
          </p:cNvPicPr>
          <p:nvPr/>
        </p:nvPicPr>
        <p:blipFill>
          <a:blip r:embed="rId2"/>
          <a:stretch>
            <a:fillRect/>
          </a:stretch>
        </p:blipFill>
        <p:spPr>
          <a:xfrm>
            <a:off x="104775" y="3126105"/>
            <a:ext cx="5139055" cy="716915"/>
          </a:xfrm>
          <a:prstGeom prst="rect">
            <a:avLst/>
          </a:prstGeom>
        </p:spPr>
      </p:pic>
      <p:pic>
        <p:nvPicPr>
          <p:cNvPr id="22" name="图片 21" descr="d4b6c5995b5791f19f695ce866c95810"/>
          <p:cNvPicPr>
            <a:picLocks noChangeAspect="1"/>
          </p:cNvPicPr>
          <p:nvPr/>
        </p:nvPicPr>
        <p:blipFill>
          <a:blip r:embed="rId3"/>
          <a:stretch>
            <a:fillRect/>
          </a:stretch>
        </p:blipFill>
        <p:spPr>
          <a:xfrm>
            <a:off x="3349625" y="1389380"/>
            <a:ext cx="1753870" cy="1322070"/>
          </a:xfrm>
          <a:prstGeom prst="rect">
            <a:avLst/>
          </a:prstGeom>
        </p:spPr>
      </p:pic>
      <p:sp>
        <p:nvSpPr>
          <p:cNvPr id="23" name="文本框 22"/>
          <p:cNvSpPr txBox="1"/>
          <p:nvPr/>
        </p:nvSpPr>
        <p:spPr>
          <a:xfrm>
            <a:off x="205740" y="1052830"/>
            <a:ext cx="4744720" cy="368300"/>
          </a:xfrm>
          <a:prstGeom prst="rect">
            <a:avLst/>
          </a:prstGeom>
          <a:noFill/>
        </p:spPr>
        <p:txBody>
          <a:bodyPr wrap="square" rtlCol="0">
            <a:spAutoFit/>
          </a:bodyPr>
          <a:p>
            <a:r>
              <a:rPr lang="en-US" altLang="zh-CN">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、數據隱私商業機密泄露</a:t>
            </a:r>
            <a:endParaRPr lang="zh-CN" altLang="en-US">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222885" y="2757805"/>
            <a:ext cx="4612005" cy="368300"/>
          </a:xfrm>
          <a:prstGeom prst="rect">
            <a:avLst/>
          </a:prstGeom>
          <a:noFill/>
        </p:spPr>
        <p:txBody>
          <a:bodyPr wrap="square" rtlCol="0">
            <a:spAutoFit/>
          </a:bodyPr>
          <a:p>
            <a:r>
              <a:rPr lang="en-US" altLang="zh-CN">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的算法可解釋性不足</a:t>
            </a:r>
            <a:endParaRPr lang="zh-CN" altLang="en-US">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24" descr="5b80c3d40a68e0d031a34e1c6e61e064"/>
          <p:cNvPicPr>
            <a:picLocks noChangeAspect="1"/>
          </p:cNvPicPr>
          <p:nvPr/>
        </p:nvPicPr>
        <p:blipFill>
          <a:blip r:embed="rId4"/>
          <a:stretch>
            <a:fillRect/>
          </a:stretch>
        </p:blipFill>
        <p:spPr>
          <a:xfrm>
            <a:off x="789940" y="3895725"/>
            <a:ext cx="2392680" cy="1694180"/>
          </a:xfrm>
          <a:prstGeom prst="rect">
            <a:avLst/>
          </a:prstGeom>
        </p:spPr>
      </p:pic>
      <p:pic>
        <p:nvPicPr>
          <p:cNvPr id="26" name="图片 25" descr="46b6da822054dab37c3f6efcb18deedc"/>
          <p:cNvPicPr>
            <a:picLocks noChangeAspect="1"/>
          </p:cNvPicPr>
          <p:nvPr/>
        </p:nvPicPr>
        <p:blipFill>
          <a:blip r:embed="rId5"/>
          <a:stretch>
            <a:fillRect/>
          </a:stretch>
        </p:blipFill>
        <p:spPr>
          <a:xfrm>
            <a:off x="5380990" y="921385"/>
            <a:ext cx="2120900" cy="2029460"/>
          </a:xfrm>
          <a:prstGeom prst="rect">
            <a:avLst/>
          </a:prstGeom>
        </p:spPr>
      </p:pic>
      <p:pic>
        <p:nvPicPr>
          <p:cNvPr id="27" name="图片 26" descr="4500bacab7de0060c856d5d94035eaae"/>
          <p:cNvPicPr>
            <a:picLocks noChangeAspect="1"/>
          </p:cNvPicPr>
          <p:nvPr/>
        </p:nvPicPr>
        <p:blipFill>
          <a:blip r:embed="rId6"/>
          <a:stretch>
            <a:fillRect/>
          </a:stretch>
        </p:blipFill>
        <p:spPr>
          <a:xfrm>
            <a:off x="9930130" y="988060"/>
            <a:ext cx="2147570" cy="1755775"/>
          </a:xfrm>
          <a:prstGeom prst="rect">
            <a:avLst/>
          </a:prstGeom>
        </p:spPr>
      </p:pic>
      <p:pic>
        <p:nvPicPr>
          <p:cNvPr id="28" name="图片 27" descr="a4d40e4d5cb7cf9aa77e15f51e7eee21"/>
          <p:cNvPicPr>
            <a:picLocks noChangeAspect="1"/>
          </p:cNvPicPr>
          <p:nvPr/>
        </p:nvPicPr>
        <p:blipFill>
          <a:blip r:embed="rId7"/>
          <a:stretch>
            <a:fillRect/>
          </a:stretch>
        </p:blipFill>
        <p:spPr>
          <a:xfrm>
            <a:off x="5322570" y="4746625"/>
            <a:ext cx="2034540" cy="2064385"/>
          </a:xfrm>
          <a:prstGeom prst="rect">
            <a:avLst/>
          </a:prstGeom>
        </p:spPr>
      </p:pic>
      <p:pic>
        <p:nvPicPr>
          <p:cNvPr id="29" name="图片 28" descr="78e101e7af4fcc6fb04111b725b82dce"/>
          <p:cNvPicPr>
            <a:picLocks noChangeAspect="1"/>
          </p:cNvPicPr>
          <p:nvPr/>
        </p:nvPicPr>
        <p:blipFill>
          <a:blip r:embed="rId8"/>
          <a:stretch>
            <a:fillRect/>
          </a:stretch>
        </p:blipFill>
        <p:spPr>
          <a:xfrm>
            <a:off x="7578725" y="4689475"/>
            <a:ext cx="2148205" cy="2137410"/>
          </a:xfrm>
          <a:prstGeom prst="rect">
            <a:avLst/>
          </a:prstGeom>
        </p:spPr>
      </p:pic>
      <p:pic>
        <p:nvPicPr>
          <p:cNvPr id="30" name="图片 29" descr="4d05e2e9dce8b301e7f9cf42617ad65e"/>
          <p:cNvPicPr>
            <a:picLocks noChangeAspect="1"/>
          </p:cNvPicPr>
          <p:nvPr/>
        </p:nvPicPr>
        <p:blipFill>
          <a:blip r:embed="rId9"/>
          <a:stretch>
            <a:fillRect/>
          </a:stretch>
        </p:blipFill>
        <p:spPr>
          <a:xfrm>
            <a:off x="9949180" y="4746625"/>
            <a:ext cx="2034540" cy="2030095"/>
          </a:xfrm>
          <a:prstGeom prst="rect">
            <a:avLst/>
          </a:prstGeom>
        </p:spPr>
      </p:pic>
      <p:pic>
        <p:nvPicPr>
          <p:cNvPr id="31" name="图片 30" descr="914116ee6c9b03f023d23ea126f7c1e8"/>
          <p:cNvPicPr>
            <a:picLocks noChangeAspect="1"/>
          </p:cNvPicPr>
          <p:nvPr/>
        </p:nvPicPr>
        <p:blipFill>
          <a:blip r:embed="rId10"/>
          <a:stretch>
            <a:fillRect/>
          </a:stretch>
        </p:blipFill>
        <p:spPr>
          <a:xfrm>
            <a:off x="7675880" y="921385"/>
            <a:ext cx="2080260" cy="1917700"/>
          </a:xfrm>
          <a:prstGeom prst="rect">
            <a:avLst/>
          </a:prstGeom>
        </p:spPr>
      </p:pic>
      <p:cxnSp>
        <p:nvCxnSpPr>
          <p:cNvPr id="32" name="直接箭头连接符 31"/>
          <p:cNvCxnSpPr/>
          <p:nvPr/>
        </p:nvCxnSpPr>
        <p:spPr>
          <a:xfrm>
            <a:off x="6459855" y="2961005"/>
            <a:ext cx="0" cy="2019935"/>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33" name="文本框 32"/>
          <p:cNvSpPr txBox="1"/>
          <p:nvPr/>
        </p:nvSpPr>
        <p:spPr>
          <a:xfrm>
            <a:off x="5807075" y="3071495"/>
            <a:ext cx="782955" cy="2138045"/>
          </a:xfrm>
          <a:prstGeom prst="rect">
            <a:avLst/>
          </a:prstGeom>
          <a:noFill/>
        </p:spPr>
        <p:txBody>
          <a:bodyPr wrap="square" rtlCol="0">
            <a:noAutofit/>
          </a:bodyPr>
          <a:p>
            <a:r>
              <a:rPr lang="zh-CN" altLang="en-US">
                <a:solidFill>
                  <a:schemeClr val="bg1"/>
                </a:solidFill>
                <a:latin typeface="微软雅黑" panose="020B0503020204020204" pitchFamily="34" charset="-122"/>
                <a:ea typeface="微软雅黑" panose="020B0503020204020204" pitchFamily="34" charset="-122"/>
              </a:rPr>
              <a:t>從靜態審查到動態實時監控</a:t>
            </a: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35" name="直接箭头连接符 34"/>
          <p:cNvCxnSpPr/>
          <p:nvPr/>
        </p:nvCxnSpPr>
        <p:spPr>
          <a:xfrm>
            <a:off x="8882380" y="2961005"/>
            <a:ext cx="0" cy="2019935"/>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36" name="文本框 35"/>
          <p:cNvSpPr txBox="1"/>
          <p:nvPr/>
        </p:nvSpPr>
        <p:spPr>
          <a:xfrm>
            <a:off x="8084820" y="3081655"/>
            <a:ext cx="705485" cy="1062990"/>
          </a:xfrm>
          <a:prstGeom prst="rect">
            <a:avLst/>
          </a:prstGeom>
          <a:noFill/>
        </p:spPr>
        <p:txBody>
          <a:bodyPr wrap="square" rtlCol="0">
            <a:noAutofit/>
          </a:bodyPr>
          <a:p>
            <a:r>
              <a:rPr lang="zh-CN" altLang="en-US">
                <a:solidFill>
                  <a:schemeClr val="bg1"/>
                </a:solidFill>
                <a:latin typeface="微软雅黑" panose="020B0503020204020204" pitchFamily="34" charset="-122"/>
                <a:ea typeface="微软雅黑" panose="020B0503020204020204" pitchFamily="34" charset="-122"/>
              </a:rPr>
              <a:t>從傳統檢測到預測前瞻</a:t>
            </a:r>
            <a:endParaRPr lang="zh-CN" altLang="en-US">
              <a:solidFill>
                <a:schemeClr val="bg1"/>
              </a:solidFill>
              <a:latin typeface="微软雅黑" panose="020B0503020204020204" pitchFamily="34" charset="-122"/>
              <a:ea typeface="微软雅黑" panose="020B0503020204020204" pitchFamily="34" charset="-122"/>
            </a:endParaRPr>
          </a:p>
        </p:txBody>
      </p:sp>
      <p:cxnSp>
        <p:nvCxnSpPr>
          <p:cNvPr id="37" name="直接箭头连接符 36"/>
          <p:cNvCxnSpPr/>
          <p:nvPr/>
        </p:nvCxnSpPr>
        <p:spPr>
          <a:xfrm>
            <a:off x="11249660" y="2839085"/>
            <a:ext cx="0" cy="2019935"/>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10407650" y="3090545"/>
            <a:ext cx="782320" cy="1063625"/>
          </a:xfrm>
          <a:prstGeom prst="rect">
            <a:avLst/>
          </a:prstGeom>
          <a:noFill/>
        </p:spPr>
        <p:txBody>
          <a:bodyPr wrap="square" rtlCol="0">
            <a:noAutofit/>
          </a:bodyPr>
          <a:p>
            <a:r>
              <a:rPr lang="zh-CN" altLang="en-US">
                <a:solidFill>
                  <a:schemeClr val="bg1"/>
                </a:solidFill>
                <a:latin typeface="微软雅黑" panose="020B0503020204020204" pitchFamily="34" charset="-122"/>
                <a:ea typeface="微软雅黑" panose="020B0503020204020204" pitchFamily="34" charset="-122"/>
              </a:rPr>
              <a:t>從信息孤島到開放透明</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7762875" y="238760"/>
            <a:ext cx="3486785" cy="521970"/>
          </a:xfrm>
          <a:prstGeom prst="rect">
            <a:avLst/>
          </a:prstGeom>
          <a:noFill/>
        </p:spPr>
        <p:txBody>
          <a:bodyPr wrap="square" rtlCol="0">
            <a:spAutoFit/>
          </a:bodyPr>
          <a:p>
            <a:r>
              <a:rPr lang="zh-CN" altLang="en-US" sz="2800">
                <a:solidFill>
                  <a:srgbClr val="FF0000"/>
                </a:solidFill>
                <a:latin typeface="微软雅黑" panose="020B0503020204020204" pitchFamily="34" charset="-122"/>
                <a:ea typeface="微软雅黑" panose="020B0503020204020204" pitchFamily="34" charset="-122"/>
              </a:rPr>
              <a:t>根本性改革</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35" y="5800090"/>
            <a:ext cx="5244465" cy="1014730"/>
          </a:xfrm>
          <a:prstGeom prst="rect">
            <a:avLst/>
          </a:prstGeom>
          <a:noFill/>
        </p:spPr>
        <p:txBody>
          <a:bodyPr wrap="square" rtlCol="0">
            <a:spAutoFit/>
          </a:bodyPr>
          <a:p>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Yin BF, Tan G, Muhammad R, Liu J, Bi JJ. AI-Powered Innovations in Food Safety from Farm to Fork. FOODS. 2025;14(11).</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altLang="zh-CN"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王佳瑋,丁世傑,李春保,等. 細胞培養肉產品監管體系的探索與展望[J]. 中國食品學報,2023,23(5):431-443. DOI:10.16429/j.1009-7848.2023.05.043. </a:t>
            </a:r>
            <a:endParaRPr lang="zh-CN" altLang="en-US" sz="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9" name="矩形 8"/>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 name="文本框 2"/>
          <p:cNvSpPr txBox="1"/>
          <p:nvPr/>
        </p:nvSpPr>
        <p:spPr>
          <a:xfrm>
            <a:off x="881380" y="3429000"/>
            <a:ext cx="10203180" cy="1427480"/>
          </a:xfrm>
          <a:prstGeom prst="rect">
            <a:avLst/>
          </a:prstGeom>
          <a:noFill/>
        </p:spPr>
        <p:txBody>
          <a:bodyPr wrap="square">
            <a:noAutofit/>
          </a:bodyPr>
          <a:lstStyle/>
          <a:p>
            <a:r>
              <a:rPr lang="zh-CN" altLang="en-US" sz="72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未來</a:t>
            </a:r>
            <a:r>
              <a:rPr lang="en-US" altLang="zh-CN"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a:t>
            </a:r>
            <a:r>
              <a:rPr lang="en-US" altLang="zh-CN"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邁向智能監管新紀元</a:t>
            </a:r>
            <a:endParaRPr lang="en-US" altLang="zh-CN"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endParaRPr>
          </a:p>
          <a:p>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endParaRPr>
          </a:p>
        </p:txBody>
      </p:sp>
      <p:sp>
        <p:nvSpPr>
          <p:cNvPr id="5" name="文本框 4"/>
          <p:cNvSpPr txBox="1"/>
          <p:nvPr/>
        </p:nvSpPr>
        <p:spPr>
          <a:xfrm>
            <a:off x="958922" y="1992570"/>
            <a:ext cx="3416899" cy="884630"/>
          </a:xfrm>
          <a:prstGeom prst="roundRect">
            <a:avLst>
              <a:gd name="adj" fmla="val 50000"/>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r>
              <a:rPr lang="en-US" altLang="zh-CN" sz="4400" dirty="0">
                <a:solidFill>
                  <a:srgbClr val="4F556F"/>
                </a:solidFill>
                <a:latin typeface="+mn-ea"/>
              </a:rPr>
              <a:t>Part. 04</a:t>
            </a:r>
            <a:endParaRPr lang="zh-CN" altLang="en-US" sz="4400" dirty="0">
              <a:solidFill>
                <a:srgbClr val="4F556F"/>
              </a:solidFill>
              <a:latin typeface="+mn-ea"/>
            </a:endParaRPr>
          </a:p>
        </p:txBody>
      </p:sp>
      <p:cxnSp>
        <p:nvCxnSpPr>
          <p:cNvPr id="7" name="直接连接符 6"/>
          <p:cNvCxnSpPr/>
          <p:nvPr/>
        </p:nvCxnSpPr>
        <p:spPr>
          <a:xfrm>
            <a:off x="7234772" y="614074"/>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sp>
        <p:nvSpPr>
          <p:cNvPr id="8" name="箭头: V 形 7"/>
          <p:cNvSpPr/>
          <p:nvPr/>
        </p:nvSpPr>
        <p:spPr>
          <a:xfrm>
            <a:off x="10459972" y="6015036"/>
            <a:ext cx="624714" cy="607682"/>
          </a:xfrm>
          <a:prstGeom prst="chevron">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endParaRPr lang="zh-CN" altLang="en-US" sz="3200">
              <a:solidFill>
                <a:srgbClr val="4F556F"/>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5" grpId="0" bldLvl="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3" name="矩形 2"/>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pic>
        <p:nvPicPr>
          <p:cNvPr id="2" name="图片 1" descr="4d480789d873856dfba07f0470bb253d"/>
          <p:cNvPicPr>
            <a:picLocks noChangeAspect="1"/>
          </p:cNvPicPr>
          <p:nvPr/>
        </p:nvPicPr>
        <p:blipFill>
          <a:blip r:embed="rId4"/>
          <a:stretch>
            <a:fillRect/>
          </a:stretch>
        </p:blipFill>
        <p:spPr>
          <a:xfrm>
            <a:off x="342265" y="1332865"/>
            <a:ext cx="2633345" cy="4681855"/>
          </a:xfrm>
          <a:prstGeom prst="rect">
            <a:avLst/>
          </a:prstGeom>
        </p:spPr>
      </p:pic>
      <p:pic>
        <p:nvPicPr>
          <p:cNvPr id="4" name="图片 3" descr="e8298b86fd630461b77da42123e33f01"/>
          <p:cNvPicPr>
            <a:picLocks noChangeAspect="1"/>
          </p:cNvPicPr>
          <p:nvPr/>
        </p:nvPicPr>
        <p:blipFill>
          <a:blip r:embed="rId5"/>
          <a:stretch>
            <a:fillRect/>
          </a:stretch>
        </p:blipFill>
        <p:spPr>
          <a:xfrm>
            <a:off x="7983220" y="2668270"/>
            <a:ext cx="4208780" cy="2556510"/>
          </a:xfrm>
          <a:prstGeom prst="rect">
            <a:avLst/>
          </a:prstGeom>
        </p:spPr>
      </p:pic>
      <p:sp>
        <p:nvSpPr>
          <p:cNvPr id="12" name="文本框 11"/>
          <p:cNvSpPr txBox="1"/>
          <p:nvPr/>
        </p:nvSpPr>
        <p:spPr>
          <a:xfrm>
            <a:off x="342265" y="339725"/>
            <a:ext cx="4712335" cy="583565"/>
          </a:xfrm>
          <a:prstGeom prst="rect">
            <a:avLst/>
          </a:prstGeom>
          <a:noFill/>
        </p:spPr>
        <p:txBody>
          <a:bodyPr wrap="square" rtlCol="0">
            <a:spAutoFit/>
          </a:bodyPr>
          <a:p>
            <a:r>
              <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未來展望</a:t>
            </a:r>
            <a:endParaRPr lang="zh-CN" altLang="en-US" sz="32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文本框 12"/>
          <p:cNvSpPr txBox="1"/>
          <p:nvPr/>
        </p:nvSpPr>
        <p:spPr>
          <a:xfrm>
            <a:off x="775970" y="6162040"/>
            <a:ext cx="2401570" cy="460375"/>
          </a:xfrm>
          <a:prstGeom prst="rect">
            <a:avLst/>
          </a:prstGeom>
          <a:noFill/>
        </p:spPr>
        <p:txBody>
          <a:bodyPr wrap="square" rtlCol="0">
            <a:spAutoFit/>
          </a:bodyPr>
          <a:p>
            <a:r>
              <a:rPr lang="zh-CN" altLang="en-US" sz="2400">
                <a:solidFill>
                  <a:schemeClr val="bg1"/>
                </a:solidFill>
                <a:latin typeface="微软雅黑" panose="020B0503020204020204" pitchFamily="34" charset="-122"/>
                <a:ea typeface="微软雅黑" panose="020B0503020204020204" pitchFamily="34" charset="-122"/>
              </a:rPr>
              <a:t>昆蟲蛋白</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8875395" y="5224780"/>
            <a:ext cx="3041650" cy="460375"/>
          </a:xfrm>
          <a:prstGeom prst="rect">
            <a:avLst/>
          </a:prstGeom>
          <a:noFill/>
        </p:spPr>
        <p:txBody>
          <a:bodyPr wrap="square" rtlCol="0">
            <a:spAutoFit/>
          </a:bodyPr>
          <a:p>
            <a:r>
              <a:rPr lang="en-US" alt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3D</a:t>
            </a: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打印食物</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descr="e8d5d7ac439784bc463d88f54953aa8b"/>
          <p:cNvPicPr>
            <a:picLocks noChangeAspect="1"/>
          </p:cNvPicPr>
          <p:nvPr/>
        </p:nvPicPr>
        <p:blipFill>
          <a:blip r:embed="rId6"/>
          <a:stretch>
            <a:fillRect/>
          </a:stretch>
        </p:blipFill>
        <p:spPr>
          <a:xfrm>
            <a:off x="3474085" y="2142490"/>
            <a:ext cx="4338320" cy="34721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9" name="矩形 8"/>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44" name="文本框 43"/>
          <p:cNvSpPr txBox="1"/>
          <p:nvPr/>
        </p:nvSpPr>
        <p:spPr>
          <a:xfrm>
            <a:off x="3752850" y="2416175"/>
            <a:ext cx="4686300" cy="2034540"/>
          </a:xfrm>
          <a:prstGeom prst="rect">
            <a:avLst/>
          </a:prstGeom>
          <a:noFill/>
        </p:spPr>
        <p:txBody>
          <a:bodyPr wrap="square">
            <a:noAutofit/>
          </a:bodyPr>
          <a:lstStyle/>
          <a:p>
            <a:pPr lvl="0"/>
            <a:r>
              <a:rPr kumimoji="0" lang="en-US" altLang="zh-CN" sz="11500" b="0" i="0" u="none" strike="noStrike" kern="1200" cap="none" spc="0" normalizeH="0" baseline="0" noProof="0" dirty="0">
                <a:ln>
                  <a:noFill/>
                </a:ln>
                <a:gradFill flip="none" rotWithShape="1">
                  <a:gsLst>
                    <a:gs pos="0">
                      <a:srgbClr val="DDB184"/>
                    </a:gs>
                    <a:gs pos="100000">
                      <a:srgbClr val="FDF7F0"/>
                    </a:gs>
                  </a:gsLst>
                  <a:path path="circle">
                    <a:fillToRect t="100000" r="100000"/>
                  </a:path>
                  <a:tileRect l="-100000" b="-100000"/>
                </a:gradFill>
                <a:effectLst/>
                <a:uLnTx/>
                <a:uFillTx/>
                <a:latin typeface="思源黑体 CN Bold"/>
                <a:ea typeface="+mj-ea"/>
                <a:cs typeface="+mn-cs"/>
              </a:rPr>
              <a:t>THANKS</a:t>
            </a:r>
            <a:endParaRPr kumimoji="0" lang="en-US" altLang="zh-CN" sz="11500" b="0" i="0" u="none" strike="noStrike" kern="1200" cap="none" spc="0" normalizeH="0" baseline="0" noProof="0" dirty="0">
              <a:ln>
                <a:noFill/>
              </a:ln>
              <a:gradFill flip="none" rotWithShape="1">
                <a:gsLst>
                  <a:gs pos="0">
                    <a:srgbClr val="DDB184"/>
                  </a:gs>
                  <a:gs pos="100000">
                    <a:srgbClr val="FDF7F0"/>
                  </a:gs>
                </a:gsLst>
                <a:path path="circle">
                  <a:fillToRect t="100000" r="100000"/>
                </a:path>
                <a:tileRect l="-100000" b="-100000"/>
              </a:gradFill>
              <a:effectLst/>
              <a:uLnTx/>
              <a:uFillTx/>
              <a:latin typeface="思源黑体 CN Bold"/>
              <a:ea typeface="+mj-ea"/>
              <a:cs typeface="+mn-cs"/>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18" name="矩形 17"/>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2" name="标题 1"/>
          <p:cNvSpPr txBox="1"/>
          <p:nvPr/>
        </p:nvSpPr>
        <p:spPr>
          <a:xfrm>
            <a:off x="7754621" y="718141"/>
            <a:ext cx="3144158" cy="1568450"/>
          </a:xfrm>
          <a:prstGeom prst="rect">
            <a:avLst/>
          </a:prstGeom>
          <a:noFill/>
        </p:spPr>
        <p:txBody>
          <a:bodyPr wrap="square">
            <a:spAutoFit/>
          </a:bodyPr>
          <a:lstStyle>
            <a:defPPr>
              <a:defRPr lang="zh-CN"/>
            </a:defPPr>
            <a:lvl1pPr>
              <a:defRPr sz="16600">
                <a:gradFill flip="none" rotWithShape="1">
                  <a:gsLst>
                    <a:gs pos="0">
                      <a:srgbClr val="DDB184"/>
                    </a:gs>
                    <a:gs pos="100000">
                      <a:srgbClr val="FDF7F0"/>
                    </a:gs>
                  </a:gsLst>
                  <a:path path="circle">
                    <a:fillToRect t="100000" r="100000"/>
                  </a:path>
                  <a:tileRect l="-100000" b="-100000"/>
                </a:gradFill>
                <a:latin typeface="+mj-ea"/>
                <a:ea typeface="+mj-ea"/>
              </a:defRPr>
            </a:lvl1pPr>
          </a:lstStyle>
          <a:p>
            <a:pPr algn="ctr"/>
            <a:r>
              <a:rPr lang="zh-CN" altLang="en-US" sz="9600" dirty="0">
                <a:latin typeface="微软雅黑" panose="020B0503020204020204" pitchFamily="34" charset="-122"/>
                <a:ea typeface="微软雅黑" panose="020B0503020204020204" pitchFamily="34" charset="-122"/>
              </a:rPr>
              <a:t>目錄</a:t>
            </a:r>
            <a:endParaRPr lang="zh-CN" altLang="en-US" sz="9600" dirty="0">
              <a:latin typeface="微软雅黑" panose="020B0503020204020204" pitchFamily="34" charset="-122"/>
              <a:ea typeface="微软雅黑" panose="020B0503020204020204" pitchFamily="34" charset="-122"/>
            </a:endParaRPr>
          </a:p>
        </p:txBody>
      </p:sp>
      <p:sp>
        <p:nvSpPr>
          <p:cNvPr id="3" name="内容占位符 2"/>
          <p:cNvSpPr txBox="1"/>
          <p:nvPr/>
        </p:nvSpPr>
        <p:spPr>
          <a:xfrm>
            <a:off x="1068705" y="3815080"/>
            <a:ext cx="8557260" cy="267652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mj-lt"/>
              <a:buNone/>
              <a:defRPr/>
            </a:pPr>
            <a:r>
              <a:rPr kumimoji="0" lang="en-US" altLang="zh-CN"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 </a:t>
            </a:r>
            <a:r>
              <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信任：</a:t>
            </a:r>
            <a:endPar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評估已知</a:t>
            </a:r>
            <a:r>
              <a:rPr kumimoji="0" lang="en-US" altLang="zh-CN"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預測未來</a:t>
            </a:r>
            <a:endPar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信息壁壘</a:t>
            </a:r>
            <a:r>
              <a:rPr kumimoji="0" lang="en-US" altLang="zh-CN"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全程透明</a:t>
            </a:r>
            <a:endParaRPr kumimoji="0" lang="zh-CN" altLang="en-US"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 typeface="+mj-lt"/>
              <a:buAutoNum type="arabicPeriod"/>
              <a:defRPr/>
            </a:pPr>
            <a:endParaRPr kumimoji="0" lang="en-US" altLang="zh-CN" sz="2800" b="0" i="0" u="none" strike="noStrike" kern="1200" cap="none" spc="0" normalizeH="0" baseline="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7363048" y="2231190"/>
            <a:ext cx="3927303" cy="829945"/>
          </a:xfrm>
          <a:prstGeom prst="rect">
            <a:avLst/>
          </a:prstGeom>
          <a:noFill/>
        </p:spPr>
        <p:txBody>
          <a:bodyPr wrap="square">
            <a:spAutoFit/>
          </a:bodyPr>
          <a:lstStyle/>
          <a:p>
            <a:pPr algn="ctr"/>
            <a:r>
              <a:rPr lang="en-US" altLang="zh-CN" sz="4800" b="1" dirty="0">
                <a:solidFill>
                  <a:schemeClr val="bg1">
                    <a:alpha val="23000"/>
                  </a:schemeClr>
                </a:solidFill>
                <a:latin typeface="微软雅黑" panose="020B0503020204020204" pitchFamily="34" charset="-122"/>
                <a:ea typeface="微软雅黑" panose="020B0503020204020204" pitchFamily="34" charset="-122"/>
              </a:rPr>
              <a:t>CONTENTS</a:t>
            </a:r>
            <a:endParaRPr lang="en-US" altLang="zh-CN" sz="4800" b="1" dirty="0">
              <a:solidFill>
                <a:schemeClr val="bg1">
                  <a:alpha val="23000"/>
                </a:schemeClr>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183407" y="1136589"/>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478971" y="508000"/>
            <a:ext cx="11234058" cy="5842000"/>
            <a:chOff x="478971" y="508000"/>
            <a:chExt cx="11234058" cy="5842000"/>
          </a:xfrm>
        </p:grpSpPr>
        <p:sp>
          <p:nvSpPr>
            <p:cNvPr id="8" name="矩形: 圆角 7"/>
            <p:cNvSpPr/>
            <p:nvPr/>
          </p:nvSpPr>
          <p:spPr>
            <a:xfrm>
              <a:off x="478971" y="508000"/>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矩形: 圆角 8"/>
            <p:cNvSpPr/>
            <p:nvPr/>
          </p:nvSpPr>
          <p:spPr>
            <a:xfrm>
              <a:off x="626142" y="646859"/>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0" name="ai_165406"/>
          <p:cNvSpPr>
            <a:spLocks noChangeAspect="1"/>
          </p:cNvSpPr>
          <p:nvPr/>
        </p:nvSpPr>
        <p:spPr>
          <a:xfrm>
            <a:off x="6784728" y="4015970"/>
            <a:ext cx="441815" cy="441095"/>
          </a:xfrm>
          <a:custGeom>
            <a:avLst/>
            <a:gdLst>
              <a:gd name="connsiteX0" fmla="*/ 407692 w 606580"/>
              <a:gd name="connsiteY0" fmla="*/ 269277 h 605592"/>
              <a:gd name="connsiteX1" fmla="*/ 426286 w 606580"/>
              <a:gd name="connsiteY1" fmla="*/ 287816 h 605592"/>
              <a:gd name="connsiteX2" fmla="*/ 426286 w 606580"/>
              <a:gd name="connsiteY2" fmla="*/ 388482 h 605592"/>
              <a:gd name="connsiteX3" fmla="*/ 407692 w 606580"/>
              <a:gd name="connsiteY3" fmla="*/ 407021 h 605592"/>
              <a:gd name="connsiteX4" fmla="*/ 389098 w 606580"/>
              <a:gd name="connsiteY4" fmla="*/ 388482 h 605592"/>
              <a:gd name="connsiteX5" fmla="*/ 389098 w 606580"/>
              <a:gd name="connsiteY5" fmla="*/ 287816 h 605592"/>
              <a:gd name="connsiteX6" fmla="*/ 407692 w 606580"/>
              <a:gd name="connsiteY6" fmla="*/ 269277 h 605592"/>
              <a:gd name="connsiteX7" fmla="*/ 273725 w 606580"/>
              <a:gd name="connsiteY7" fmla="*/ 263518 h 605592"/>
              <a:gd name="connsiteX8" fmla="*/ 248467 w 606580"/>
              <a:gd name="connsiteY8" fmla="*/ 321370 h 605592"/>
              <a:gd name="connsiteX9" fmla="*/ 298982 w 606580"/>
              <a:gd name="connsiteY9" fmla="*/ 321370 h 605592"/>
              <a:gd name="connsiteX10" fmla="*/ 407692 w 606580"/>
              <a:gd name="connsiteY10" fmla="*/ 205698 h 605592"/>
              <a:gd name="connsiteX11" fmla="*/ 426286 w 606580"/>
              <a:gd name="connsiteY11" fmla="*/ 224235 h 605592"/>
              <a:gd name="connsiteX12" fmla="*/ 426286 w 606580"/>
              <a:gd name="connsiteY12" fmla="*/ 229147 h 605592"/>
              <a:gd name="connsiteX13" fmla="*/ 407692 w 606580"/>
              <a:gd name="connsiteY13" fmla="*/ 247684 h 605592"/>
              <a:gd name="connsiteX14" fmla="*/ 389098 w 606580"/>
              <a:gd name="connsiteY14" fmla="*/ 229147 h 605592"/>
              <a:gd name="connsiteX15" fmla="*/ 389098 w 606580"/>
              <a:gd name="connsiteY15" fmla="*/ 224235 h 605592"/>
              <a:gd name="connsiteX16" fmla="*/ 407692 w 606580"/>
              <a:gd name="connsiteY16" fmla="*/ 205698 h 605592"/>
              <a:gd name="connsiteX17" fmla="*/ 273632 w 606580"/>
              <a:gd name="connsiteY17" fmla="*/ 198712 h 605592"/>
              <a:gd name="connsiteX18" fmla="*/ 290718 w 606580"/>
              <a:gd name="connsiteY18" fmla="*/ 209837 h 605592"/>
              <a:gd name="connsiteX19" fmla="*/ 365747 w 606580"/>
              <a:gd name="connsiteY19" fmla="*/ 381169 h 605592"/>
              <a:gd name="connsiteX20" fmla="*/ 356090 w 606580"/>
              <a:gd name="connsiteY20" fmla="*/ 405553 h 605592"/>
              <a:gd name="connsiteX21" fmla="*/ 331668 w 606580"/>
              <a:gd name="connsiteY21" fmla="*/ 395911 h 605592"/>
              <a:gd name="connsiteX22" fmla="*/ 315325 w 606580"/>
              <a:gd name="connsiteY22" fmla="*/ 358548 h 605592"/>
              <a:gd name="connsiteX23" fmla="*/ 232496 w 606580"/>
              <a:gd name="connsiteY23" fmla="*/ 358548 h 605592"/>
              <a:gd name="connsiteX24" fmla="*/ 216152 w 606580"/>
              <a:gd name="connsiteY24" fmla="*/ 395911 h 605592"/>
              <a:gd name="connsiteX25" fmla="*/ 199067 w 606580"/>
              <a:gd name="connsiteY25" fmla="*/ 407036 h 605592"/>
              <a:gd name="connsiteX26" fmla="*/ 191638 w 606580"/>
              <a:gd name="connsiteY26" fmla="*/ 405367 h 605592"/>
              <a:gd name="connsiteX27" fmla="*/ 181981 w 606580"/>
              <a:gd name="connsiteY27" fmla="*/ 381077 h 605592"/>
              <a:gd name="connsiteX28" fmla="*/ 256546 w 606580"/>
              <a:gd name="connsiteY28" fmla="*/ 209837 h 605592"/>
              <a:gd name="connsiteX29" fmla="*/ 273632 w 606580"/>
              <a:gd name="connsiteY29" fmla="*/ 198712 h 605592"/>
              <a:gd name="connsiteX30" fmla="*/ 91641 w 606580"/>
              <a:gd name="connsiteY30" fmla="*/ 50149 h 605592"/>
              <a:gd name="connsiteX31" fmla="*/ 50231 w 606580"/>
              <a:gd name="connsiteY31" fmla="*/ 91492 h 605592"/>
              <a:gd name="connsiteX32" fmla="*/ 50231 w 606580"/>
              <a:gd name="connsiteY32" fmla="*/ 514192 h 605592"/>
              <a:gd name="connsiteX33" fmla="*/ 91641 w 606580"/>
              <a:gd name="connsiteY33" fmla="*/ 555443 h 605592"/>
              <a:gd name="connsiteX34" fmla="*/ 514846 w 606580"/>
              <a:gd name="connsiteY34" fmla="*/ 555443 h 605592"/>
              <a:gd name="connsiteX35" fmla="*/ 556256 w 606580"/>
              <a:gd name="connsiteY35" fmla="*/ 514192 h 605592"/>
              <a:gd name="connsiteX36" fmla="*/ 556349 w 606580"/>
              <a:gd name="connsiteY36" fmla="*/ 514192 h 605592"/>
              <a:gd name="connsiteX37" fmla="*/ 556349 w 606580"/>
              <a:gd name="connsiteY37" fmla="*/ 91492 h 605592"/>
              <a:gd name="connsiteX38" fmla="*/ 515031 w 606580"/>
              <a:gd name="connsiteY38" fmla="*/ 50149 h 605592"/>
              <a:gd name="connsiteX39" fmla="*/ 91641 w 606580"/>
              <a:gd name="connsiteY39" fmla="*/ 0 h 605592"/>
              <a:gd name="connsiteX40" fmla="*/ 515031 w 606580"/>
              <a:gd name="connsiteY40" fmla="*/ 0 h 605592"/>
              <a:gd name="connsiteX41" fmla="*/ 606580 w 606580"/>
              <a:gd name="connsiteY41" fmla="*/ 91492 h 605592"/>
              <a:gd name="connsiteX42" fmla="*/ 606580 w 606580"/>
              <a:gd name="connsiteY42" fmla="*/ 514192 h 605592"/>
              <a:gd name="connsiteX43" fmla="*/ 515031 w 606580"/>
              <a:gd name="connsiteY43" fmla="*/ 605592 h 605592"/>
              <a:gd name="connsiteX44" fmla="*/ 91641 w 606580"/>
              <a:gd name="connsiteY44" fmla="*/ 605592 h 605592"/>
              <a:gd name="connsiteX45" fmla="*/ 0 w 606580"/>
              <a:gd name="connsiteY45" fmla="*/ 514192 h 605592"/>
              <a:gd name="connsiteX46" fmla="*/ 0 w 606580"/>
              <a:gd name="connsiteY46" fmla="*/ 91492 h 605592"/>
              <a:gd name="connsiteX47" fmla="*/ 91641 w 606580"/>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580" h="605592">
                <a:moveTo>
                  <a:pt x="407692" y="269277"/>
                </a:moveTo>
                <a:cubicBezTo>
                  <a:pt x="417919" y="269277"/>
                  <a:pt x="426286" y="277620"/>
                  <a:pt x="426286" y="287816"/>
                </a:cubicBezTo>
                <a:lnTo>
                  <a:pt x="426286" y="388482"/>
                </a:lnTo>
                <a:cubicBezTo>
                  <a:pt x="426286" y="398679"/>
                  <a:pt x="417919" y="407021"/>
                  <a:pt x="407692" y="407021"/>
                </a:cubicBezTo>
                <a:cubicBezTo>
                  <a:pt x="397372" y="407021"/>
                  <a:pt x="389098" y="398679"/>
                  <a:pt x="389098" y="388482"/>
                </a:cubicBezTo>
                <a:lnTo>
                  <a:pt x="389098" y="287816"/>
                </a:lnTo>
                <a:cubicBezTo>
                  <a:pt x="389098" y="277620"/>
                  <a:pt x="397372" y="269277"/>
                  <a:pt x="407692" y="269277"/>
                </a:cubicBezTo>
                <a:close/>
                <a:moveTo>
                  <a:pt x="273725" y="263518"/>
                </a:moveTo>
                <a:lnTo>
                  <a:pt x="248467" y="321370"/>
                </a:lnTo>
                <a:lnTo>
                  <a:pt x="298982" y="321370"/>
                </a:lnTo>
                <a:close/>
                <a:moveTo>
                  <a:pt x="407692" y="205698"/>
                </a:moveTo>
                <a:cubicBezTo>
                  <a:pt x="417919" y="205698"/>
                  <a:pt x="426286" y="213947"/>
                  <a:pt x="426286" y="224235"/>
                </a:cubicBezTo>
                <a:lnTo>
                  <a:pt x="426286" y="229147"/>
                </a:lnTo>
                <a:cubicBezTo>
                  <a:pt x="426286" y="239435"/>
                  <a:pt x="417919" y="247684"/>
                  <a:pt x="407692" y="247684"/>
                </a:cubicBezTo>
                <a:cubicBezTo>
                  <a:pt x="397372" y="247684"/>
                  <a:pt x="389098" y="239435"/>
                  <a:pt x="389098" y="229147"/>
                </a:cubicBezTo>
                <a:lnTo>
                  <a:pt x="389098" y="224235"/>
                </a:lnTo>
                <a:cubicBezTo>
                  <a:pt x="389098" y="213947"/>
                  <a:pt x="397372" y="205698"/>
                  <a:pt x="407692" y="205698"/>
                </a:cubicBezTo>
                <a:close/>
                <a:moveTo>
                  <a:pt x="273632" y="198712"/>
                </a:moveTo>
                <a:cubicBezTo>
                  <a:pt x="281060" y="198712"/>
                  <a:pt x="287746" y="203069"/>
                  <a:pt x="290718" y="209837"/>
                </a:cubicBezTo>
                <a:lnTo>
                  <a:pt x="365747" y="381169"/>
                </a:lnTo>
                <a:cubicBezTo>
                  <a:pt x="369833" y="390441"/>
                  <a:pt x="365469" y="401473"/>
                  <a:pt x="356090" y="405553"/>
                </a:cubicBezTo>
                <a:cubicBezTo>
                  <a:pt x="346618" y="409632"/>
                  <a:pt x="335754" y="405275"/>
                  <a:pt x="331668" y="395911"/>
                </a:cubicBezTo>
                <a:lnTo>
                  <a:pt x="315325" y="358548"/>
                </a:lnTo>
                <a:lnTo>
                  <a:pt x="232496" y="358548"/>
                </a:lnTo>
                <a:lnTo>
                  <a:pt x="216152" y="395911"/>
                </a:lnTo>
                <a:cubicBezTo>
                  <a:pt x="213088" y="402771"/>
                  <a:pt x="206217" y="407036"/>
                  <a:pt x="199067" y="407036"/>
                </a:cubicBezTo>
                <a:cubicBezTo>
                  <a:pt x="196559" y="407036"/>
                  <a:pt x="194145" y="406480"/>
                  <a:pt x="191638" y="405367"/>
                </a:cubicBezTo>
                <a:cubicBezTo>
                  <a:pt x="182259" y="401288"/>
                  <a:pt x="177895" y="390441"/>
                  <a:pt x="181981" y="381077"/>
                </a:cubicBezTo>
                <a:lnTo>
                  <a:pt x="256546" y="209837"/>
                </a:lnTo>
                <a:cubicBezTo>
                  <a:pt x="259517" y="203069"/>
                  <a:pt x="266203" y="198712"/>
                  <a:pt x="273632" y="198712"/>
                </a:cubicBezTo>
                <a:close/>
                <a:moveTo>
                  <a:pt x="91641" y="50149"/>
                </a:moveTo>
                <a:cubicBezTo>
                  <a:pt x="68336" y="50149"/>
                  <a:pt x="50231" y="68225"/>
                  <a:pt x="50231" y="91492"/>
                </a:cubicBezTo>
                <a:lnTo>
                  <a:pt x="50231" y="514192"/>
                </a:lnTo>
                <a:cubicBezTo>
                  <a:pt x="50231" y="537367"/>
                  <a:pt x="68336" y="555443"/>
                  <a:pt x="91641" y="555443"/>
                </a:cubicBezTo>
                <a:lnTo>
                  <a:pt x="514846" y="555443"/>
                </a:lnTo>
                <a:cubicBezTo>
                  <a:pt x="538151" y="555443"/>
                  <a:pt x="556256" y="537367"/>
                  <a:pt x="556256" y="514192"/>
                </a:cubicBezTo>
                <a:lnTo>
                  <a:pt x="556349" y="514192"/>
                </a:lnTo>
                <a:lnTo>
                  <a:pt x="556349" y="91492"/>
                </a:lnTo>
                <a:cubicBezTo>
                  <a:pt x="556349" y="68225"/>
                  <a:pt x="538244" y="50149"/>
                  <a:pt x="515031" y="50149"/>
                </a:cubicBezTo>
                <a:close/>
                <a:moveTo>
                  <a:pt x="91641" y="0"/>
                </a:moveTo>
                <a:lnTo>
                  <a:pt x="515031" y="0"/>
                </a:lnTo>
                <a:cubicBezTo>
                  <a:pt x="565263" y="0"/>
                  <a:pt x="606580" y="41250"/>
                  <a:pt x="606580" y="91492"/>
                </a:cubicBezTo>
                <a:lnTo>
                  <a:pt x="606580" y="514192"/>
                </a:lnTo>
                <a:cubicBezTo>
                  <a:pt x="606580" y="564342"/>
                  <a:pt x="565355" y="605592"/>
                  <a:pt x="515031" y="605592"/>
                </a:cubicBezTo>
                <a:lnTo>
                  <a:pt x="91641" y="605592"/>
                </a:lnTo>
                <a:cubicBezTo>
                  <a:pt x="41318" y="605592"/>
                  <a:pt x="0" y="564434"/>
                  <a:pt x="0" y="514192"/>
                </a:cubicBezTo>
                <a:lnTo>
                  <a:pt x="0" y="91492"/>
                </a:lnTo>
                <a:cubicBezTo>
                  <a:pt x="0" y="41250"/>
                  <a:pt x="41225" y="0"/>
                  <a:pt x="91641" y="0"/>
                </a:cubicBezTo>
                <a:close/>
              </a:path>
            </a:pathLst>
          </a:cu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endParaRPr>
          </a:p>
        </p:txBody>
      </p:sp>
      <p:sp>
        <p:nvSpPr>
          <p:cNvPr id="11" name="ai_165406"/>
          <p:cNvSpPr>
            <a:spLocks noChangeAspect="1"/>
          </p:cNvSpPr>
          <p:nvPr/>
        </p:nvSpPr>
        <p:spPr>
          <a:xfrm>
            <a:off x="2679981" y="1846241"/>
            <a:ext cx="350133" cy="441815"/>
          </a:xfrm>
          <a:custGeom>
            <a:avLst/>
            <a:gdLst>
              <a:gd name="connsiteX0" fmla="*/ 244928 w 307235"/>
              <a:gd name="connsiteY0" fmla="*/ 327554 h 387684"/>
              <a:gd name="connsiteX1" fmla="*/ 100740 w 307235"/>
              <a:gd name="connsiteY1" fmla="*/ 355482 h 387684"/>
              <a:gd name="connsiteX2" fmla="*/ 96813 w 307235"/>
              <a:gd name="connsiteY2" fmla="*/ 368647 h 387684"/>
              <a:gd name="connsiteX3" fmla="*/ 250927 w 307235"/>
              <a:gd name="connsiteY3" fmla="*/ 368647 h 387684"/>
              <a:gd name="connsiteX4" fmla="*/ 253107 w 307235"/>
              <a:gd name="connsiteY4" fmla="*/ 307439 h 387684"/>
              <a:gd name="connsiteX5" fmla="*/ 258350 w 307235"/>
              <a:gd name="connsiteY5" fmla="*/ 308519 h 387684"/>
              <a:gd name="connsiteX6" fmla="*/ 262277 w 307235"/>
              <a:gd name="connsiteY6" fmla="*/ 314907 h 387684"/>
              <a:gd name="connsiteX7" fmla="*/ 271772 w 307235"/>
              <a:gd name="connsiteY7" fmla="*/ 376719 h 387684"/>
              <a:gd name="connsiteX8" fmla="*/ 262277 w 307235"/>
              <a:gd name="connsiteY8" fmla="*/ 387683 h 387684"/>
              <a:gd name="connsiteX9" fmla="*/ 261889 w 307235"/>
              <a:gd name="connsiteY9" fmla="*/ 387683 h 387684"/>
              <a:gd name="connsiteX10" fmla="*/ 84168 w 307235"/>
              <a:gd name="connsiteY10" fmla="*/ 387683 h 387684"/>
              <a:gd name="connsiteX11" fmla="*/ 76529 w 307235"/>
              <a:gd name="connsiteY11" fmla="*/ 383884 h 387684"/>
              <a:gd name="connsiteX12" fmla="*/ 75018 w 307235"/>
              <a:gd name="connsiteY12" fmla="*/ 375510 h 387684"/>
              <a:gd name="connsiteX13" fmla="*/ 84038 w 307235"/>
              <a:gd name="connsiteY13" fmla="*/ 344518 h 387684"/>
              <a:gd name="connsiteX14" fmla="*/ 91375 w 307235"/>
              <a:gd name="connsiteY14" fmla="*/ 337871 h 387684"/>
              <a:gd name="connsiteX15" fmla="*/ 103026 w 307235"/>
              <a:gd name="connsiteY15" fmla="*/ 335618 h 387684"/>
              <a:gd name="connsiteX16" fmla="*/ 104105 w 307235"/>
              <a:gd name="connsiteY16" fmla="*/ 341872 h 387684"/>
              <a:gd name="connsiteX17" fmla="*/ 112132 w 307235"/>
              <a:gd name="connsiteY17" fmla="*/ 352703 h 387684"/>
              <a:gd name="connsiteX18" fmla="*/ 113556 w 307235"/>
              <a:gd name="connsiteY18" fmla="*/ 352703 h 387684"/>
              <a:gd name="connsiteX19" fmla="*/ 122661 w 307235"/>
              <a:gd name="connsiteY19" fmla="*/ 344720 h 387684"/>
              <a:gd name="connsiteX20" fmla="*/ 121815 w 307235"/>
              <a:gd name="connsiteY20" fmla="*/ 331986 h 387684"/>
              <a:gd name="connsiteX21" fmla="*/ 163507 w 307235"/>
              <a:gd name="connsiteY21" fmla="*/ 323926 h 387684"/>
              <a:gd name="connsiteX22" fmla="*/ 163507 w 307235"/>
              <a:gd name="connsiteY22" fmla="*/ 331708 h 387684"/>
              <a:gd name="connsiteX23" fmla="*/ 173052 w 307235"/>
              <a:gd name="connsiteY23" fmla="*/ 341203 h 387684"/>
              <a:gd name="connsiteX24" fmla="*/ 182857 w 307235"/>
              <a:gd name="connsiteY24" fmla="*/ 331708 h 387684"/>
              <a:gd name="connsiteX25" fmla="*/ 182857 w 307235"/>
              <a:gd name="connsiteY25" fmla="*/ 320185 h 387684"/>
              <a:gd name="connsiteX26" fmla="*/ 197663 w 307235"/>
              <a:gd name="connsiteY26" fmla="*/ 317322 h 387684"/>
              <a:gd name="connsiteX27" fmla="*/ 197663 w 307235"/>
              <a:gd name="connsiteY27" fmla="*/ 325180 h 387684"/>
              <a:gd name="connsiteX28" fmla="*/ 207202 w 307235"/>
              <a:gd name="connsiteY28" fmla="*/ 334721 h 387684"/>
              <a:gd name="connsiteX29" fmla="*/ 216611 w 307235"/>
              <a:gd name="connsiteY29" fmla="*/ 324791 h 387684"/>
              <a:gd name="connsiteX30" fmla="*/ 216611 w 307235"/>
              <a:gd name="connsiteY30" fmla="*/ 313659 h 387684"/>
              <a:gd name="connsiteX31" fmla="*/ 232842 w 307235"/>
              <a:gd name="connsiteY31" fmla="*/ 310521 h 387684"/>
              <a:gd name="connsiteX32" fmla="*/ 233019 w 307235"/>
              <a:gd name="connsiteY32" fmla="*/ 313833 h 387684"/>
              <a:gd name="connsiteX33" fmla="*/ 242558 w 307235"/>
              <a:gd name="connsiteY33" fmla="*/ 322853 h 387684"/>
              <a:gd name="connsiteX34" fmla="*/ 243119 w 307235"/>
              <a:gd name="connsiteY34" fmla="*/ 322681 h 387684"/>
              <a:gd name="connsiteX35" fmla="*/ 252657 w 307235"/>
              <a:gd name="connsiteY35" fmla="*/ 313143 h 387684"/>
              <a:gd name="connsiteX36" fmla="*/ 115152 w 307235"/>
              <a:gd name="connsiteY36" fmla="*/ 292700 h 387684"/>
              <a:gd name="connsiteX37" fmla="*/ 120865 w 307235"/>
              <a:gd name="connsiteY37" fmla="*/ 317668 h 387684"/>
              <a:gd name="connsiteX38" fmla="*/ 121815 w 307235"/>
              <a:gd name="connsiteY38" fmla="*/ 331986 h 387684"/>
              <a:gd name="connsiteX39" fmla="*/ 103026 w 307235"/>
              <a:gd name="connsiteY39" fmla="*/ 335618 h 387684"/>
              <a:gd name="connsiteX40" fmla="*/ 96777 w 307235"/>
              <a:gd name="connsiteY40" fmla="*/ 299401 h 387684"/>
              <a:gd name="connsiteX41" fmla="*/ 46021 w 307235"/>
              <a:gd name="connsiteY41" fmla="*/ 221802 h 387684"/>
              <a:gd name="connsiteX42" fmla="*/ 46021 w 307235"/>
              <a:gd name="connsiteY42" fmla="*/ 268859 h 387684"/>
              <a:gd name="connsiteX43" fmla="*/ 55561 w 307235"/>
              <a:gd name="connsiteY43" fmla="*/ 285437 h 387684"/>
              <a:gd name="connsiteX44" fmla="*/ 138528 w 307235"/>
              <a:gd name="connsiteY44" fmla="*/ 259793 h 387684"/>
              <a:gd name="connsiteX45" fmla="*/ 151780 w 307235"/>
              <a:gd name="connsiteY45" fmla="*/ 262383 h 387684"/>
              <a:gd name="connsiteX46" fmla="*/ 149190 w 307235"/>
              <a:gd name="connsiteY46" fmla="*/ 275637 h 387684"/>
              <a:gd name="connsiteX47" fmla="*/ 121218 w 307235"/>
              <a:gd name="connsiteY47" fmla="*/ 290488 h 387684"/>
              <a:gd name="connsiteX48" fmla="*/ 115152 w 307235"/>
              <a:gd name="connsiteY48" fmla="*/ 292700 h 387684"/>
              <a:gd name="connsiteX49" fmla="*/ 114505 w 307235"/>
              <a:gd name="connsiteY49" fmla="*/ 289872 h 387684"/>
              <a:gd name="connsiteX50" fmla="*/ 114505 w 307235"/>
              <a:gd name="connsiteY50" fmla="*/ 288233 h 387684"/>
              <a:gd name="connsiteX51" fmla="*/ 113556 w 307235"/>
              <a:gd name="connsiteY51" fmla="*/ 285385 h 387684"/>
              <a:gd name="connsiteX52" fmla="*/ 101646 w 307235"/>
              <a:gd name="connsiteY52" fmla="*/ 278523 h 387684"/>
              <a:gd name="connsiteX53" fmla="*/ 95259 w 307235"/>
              <a:gd name="connsiteY53" fmla="*/ 290606 h 387684"/>
              <a:gd name="connsiteX54" fmla="*/ 96777 w 307235"/>
              <a:gd name="connsiteY54" fmla="*/ 299401 h 387684"/>
              <a:gd name="connsiteX55" fmla="*/ 94387 w 307235"/>
              <a:gd name="connsiteY55" fmla="*/ 300273 h 387684"/>
              <a:gd name="connsiteX56" fmla="*/ 64108 w 307235"/>
              <a:gd name="connsiteY56" fmla="*/ 304691 h 387684"/>
              <a:gd name="connsiteX57" fmla="*/ 51719 w 307235"/>
              <a:gd name="connsiteY57" fmla="*/ 303828 h 387684"/>
              <a:gd name="connsiteX58" fmla="*/ 50769 w 307235"/>
              <a:gd name="connsiteY58" fmla="*/ 303828 h 387684"/>
              <a:gd name="connsiteX59" fmla="*/ 26984 w 307235"/>
              <a:gd name="connsiteY59" fmla="*/ 267132 h 387684"/>
              <a:gd name="connsiteX60" fmla="*/ 26984 w 307235"/>
              <a:gd name="connsiteY60" fmla="*/ 224594 h 387684"/>
              <a:gd name="connsiteX61" fmla="*/ 27050 w 307235"/>
              <a:gd name="connsiteY61" fmla="*/ 224617 h 387684"/>
              <a:gd name="connsiteX62" fmla="*/ 112889 w 307235"/>
              <a:gd name="connsiteY62" fmla="*/ 151264 h 387684"/>
              <a:gd name="connsiteX63" fmla="*/ 180266 w 307235"/>
              <a:gd name="connsiteY63" fmla="*/ 222050 h 387684"/>
              <a:gd name="connsiteX64" fmla="*/ 182857 w 307235"/>
              <a:gd name="connsiteY64" fmla="*/ 228653 h 387684"/>
              <a:gd name="connsiteX65" fmla="*/ 182857 w 307235"/>
              <a:gd name="connsiteY65" fmla="*/ 320185 h 387684"/>
              <a:gd name="connsiteX66" fmla="*/ 163507 w 307235"/>
              <a:gd name="connsiteY66" fmla="*/ 323926 h 387684"/>
              <a:gd name="connsiteX67" fmla="*/ 163507 w 307235"/>
              <a:gd name="connsiteY67" fmla="*/ 232451 h 387684"/>
              <a:gd name="connsiteX68" fmla="*/ 100292 w 307235"/>
              <a:gd name="connsiteY68" fmla="*/ 165490 h 387684"/>
              <a:gd name="connsiteX69" fmla="*/ 108386 w 307235"/>
              <a:gd name="connsiteY69" fmla="*/ 162124 h 387684"/>
              <a:gd name="connsiteX70" fmla="*/ 179473 w 307235"/>
              <a:gd name="connsiteY70" fmla="*/ 150524 h 387684"/>
              <a:gd name="connsiteX71" fmla="*/ 171790 w 307235"/>
              <a:gd name="connsiteY71" fmla="*/ 169084 h 387684"/>
              <a:gd name="connsiteX72" fmla="*/ 190305 w 307235"/>
              <a:gd name="connsiteY72" fmla="*/ 161401 h 387684"/>
              <a:gd name="connsiteX73" fmla="*/ 179473 w 307235"/>
              <a:gd name="connsiteY73" fmla="*/ 150524 h 387684"/>
              <a:gd name="connsiteX74" fmla="*/ 173630 w 307235"/>
              <a:gd name="connsiteY74" fmla="*/ 132038 h 387684"/>
              <a:gd name="connsiteX75" fmla="*/ 190910 w 307235"/>
              <a:gd name="connsiteY75" fmla="*/ 133733 h 387684"/>
              <a:gd name="connsiteX76" fmla="*/ 209381 w 307235"/>
              <a:gd name="connsiteY76" fmla="*/ 161401 h 387684"/>
              <a:gd name="connsiteX77" fmla="*/ 179473 w 307235"/>
              <a:gd name="connsiteY77" fmla="*/ 191314 h 387684"/>
              <a:gd name="connsiteX78" fmla="*/ 151851 w 307235"/>
              <a:gd name="connsiteY78" fmla="*/ 172840 h 387684"/>
              <a:gd name="connsiteX79" fmla="*/ 150136 w 307235"/>
              <a:gd name="connsiteY79" fmla="*/ 155558 h 387684"/>
              <a:gd name="connsiteX80" fmla="*/ 155246 w 307235"/>
              <a:gd name="connsiteY80" fmla="*/ 146006 h 387684"/>
              <a:gd name="connsiteX81" fmla="*/ 159965 w 307235"/>
              <a:gd name="connsiteY81" fmla="*/ 150542 h 387684"/>
              <a:gd name="connsiteX82" fmla="*/ 166573 w 307235"/>
              <a:gd name="connsiteY82" fmla="*/ 153218 h 387684"/>
              <a:gd name="connsiteX83" fmla="*/ 173225 w 307235"/>
              <a:gd name="connsiteY83" fmla="*/ 150456 h 387684"/>
              <a:gd name="connsiteX84" fmla="*/ 173225 w 307235"/>
              <a:gd name="connsiteY84" fmla="*/ 137034 h 387684"/>
              <a:gd name="connsiteX85" fmla="*/ 170043 w 307235"/>
              <a:gd name="connsiteY85" fmla="*/ 133963 h 387684"/>
              <a:gd name="connsiteX86" fmla="*/ 87287 w 307235"/>
              <a:gd name="connsiteY86" fmla="*/ 129848 h 387684"/>
              <a:gd name="connsiteX87" fmla="*/ 87287 w 307235"/>
              <a:gd name="connsiteY87" fmla="*/ 130150 h 387684"/>
              <a:gd name="connsiteX88" fmla="*/ 79604 w 307235"/>
              <a:gd name="connsiteY88" fmla="*/ 148668 h 387684"/>
              <a:gd name="connsiteX89" fmla="*/ 98119 w 307235"/>
              <a:gd name="connsiteY89" fmla="*/ 140984 h 387684"/>
              <a:gd name="connsiteX90" fmla="*/ 87287 w 307235"/>
              <a:gd name="connsiteY90" fmla="*/ 129848 h 387684"/>
              <a:gd name="connsiteX91" fmla="*/ 81444 w 307235"/>
              <a:gd name="connsiteY91" fmla="*/ 111659 h 387684"/>
              <a:gd name="connsiteX92" fmla="*/ 98724 w 307235"/>
              <a:gd name="connsiteY92" fmla="*/ 113359 h 387684"/>
              <a:gd name="connsiteX93" fmla="*/ 117152 w 307235"/>
              <a:gd name="connsiteY93" fmla="*/ 140984 h 387684"/>
              <a:gd name="connsiteX94" fmla="*/ 112889 w 307235"/>
              <a:gd name="connsiteY94" fmla="*/ 151264 h 387684"/>
              <a:gd name="connsiteX95" fmla="*/ 110682 w 307235"/>
              <a:gd name="connsiteY95" fmla="*/ 148945 h 387684"/>
              <a:gd name="connsiteX96" fmla="*/ 97983 w 307235"/>
              <a:gd name="connsiteY96" fmla="*/ 149118 h 387684"/>
              <a:gd name="connsiteX97" fmla="*/ 96773 w 307235"/>
              <a:gd name="connsiteY97" fmla="*/ 161762 h 387684"/>
              <a:gd name="connsiteX98" fmla="*/ 100292 w 307235"/>
              <a:gd name="connsiteY98" fmla="*/ 165490 h 387684"/>
              <a:gd name="connsiteX99" fmla="*/ 87287 w 307235"/>
              <a:gd name="connsiteY99" fmla="*/ 170897 h 387684"/>
              <a:gd name="connsiteX100" fmla="*/ 59622 w 307235"/>
              <a:gd name="connsiteY100" fmla="*/ 152466 h 387684"/>
              <a:gd name="connsiteX101" fmla="*/ 66139 w 307235"/>
              <a:gd name="connsiteY101" fmla="*/ 119834 h 387684"/>
              <a:gd name="connsiteX102" fmla="*/ 81444 w 307235"/>
              <a:gd name="connsiteY102" fmla="*/ 111659 h 387684"/>
              <a:gd name="connsiteX103" fmla="*/ 191639 w 307235"/>
              <a:gd name="connsiteY103" fmla="*/ 85791 h 387684"/>
              <a:gd name="connsiteX104" fmla="*/ 236249 w 307235"/>
              <a:gd name="connsiteY104" fmla="*/ 129302 h 387684"/>
              <a:gd name="connsiteX105" fmla="*/ 239098 w 307235"/>
              <a:gd name="connsiteY105" fmla="*/ 136080 h 387684"/>
              <a:gd name="connsiteX106" fmla="*/ 239098 w 307235"/>
              <a:gd name="connsiteY106" fmla="*/ 182276 h 387684"/>
              <a:gd name="connsiteX107" fmla="*/ 236638 w 307235"/>
              <a:gd name="connsiteY107" fmla="*/ 188752 h 387684"/>
              <a:gd name="connsiteX108" fmla="*/ 216611 w 307235"/>
              <a:gd name="connsiteY108" fmla="*/ 210468 h 387684"/>
              <a:gd name="connsiteX109" fmla="*/ 216611 w 307235"/>
              <a:gd name="connsiteY109" fmla="*/ 313659 h 387684"/>
              <a:gd name="connsiteX110" fmla="*/ 197663 w 307235"/>
              <a:gd name="connsiteY110" fmla="*/ 317322 h 387684"/>
              <a:gd name="connsiteX111" fmla="*/ 197663 w 307235"/>
              <a:gd name="connsiteY111" fmla="*/ 206755 h 387684"/>
              <a:gd name="connsiteX112" fmla="*/ 200253 w 307235"/>
              <a:gd name="connsiteY112" fmla="*/ 200365 h 387684"/>
              <a:gd name="connsiteX113" fmla="*/ 220150 w 307235"/>
              <a:gd name="connsiteY113" fmla="*/ 178563 h 387684"/>
              <a:gd name="connsiteX114" fmla="*/ 220150 w 307235"/>
              <a:gd name="connsiteY114" fmla="*/ 139966 h 387684"/>
              <a:gd name="connsiteX115" fmla="*/ 178116 w 307235"/>
              <a:gd name="connsiteY115" fmla="*/ 99178 h 387684"/>
              <a:gd name="connsiteX116" fmla="*/ 187721 w 307235"/>
              <a:gd name="connsiteY116" fmla="*/ 95224 h 387684"/>
              <a:gd name="connsiteX117" fmla="*/ 172543 w 307235"/>
              <a:gd name="connsiteY117" fmla="*/ 80343 h 387684"/>
              <a:gd name="connsiteX118" fmla="*/ 173255 w 307235"/>
              <a:gd name="connsiteY118" fmla="*/ 80343 h 387684"/>
              <a:gd name="connsiteX119" fmla="*/ 172543 w 307235"/>
              <a:gd name="connsiteY119" fmla="*/ 81414 h 387684"/>
              <a:gd name="connsiteX120" fmla="*/ 160812 w 307235"/>
              <a:gd name="connsiteY120" fmla="*/ 44690 h 387684"/>
              <a:gd name="connsiteX121" fmla="*/ 178092 w 307235"/>
              <a:gd name="connsiteY121" fmla="*/ 46411 h 387684"/>
              <a:gd name="connsiteX122" fmla="*/ 196520 w 307235"/>
              <a:gd name="connsiteY122" fmla="*/ 74036 h 387684"/>
              <a:gd name="connsiteX123" fmla="*/ 191639 w 307235"/>
              <a:gd name="connsiteY123" fmla="*/ 85791 h 387684"/>
              <a:gd name="connsiteX124" fmla="*/ 186053 w 307235"/>
              <a:gd name="connsiteY124" fmla="*/ 80343 h 387684"/>
              <a:gd name="connsiteX125" fmla="*/ 173255 w 307235"/>
              <a:gd name="connsiteY125" fmla="*/ 80343 h 387684"/>
              <a:gd name="connsiteX126" fmla="*/ 177444 w 307235"/>
              <a:gd name="connsiteY126" fmla="*/ 74036 h 387684"/>
              <a:gd name="connsiteX127" fmla="*/ 166525 w 307235"/>
              <a:gd name="connsiteY127" fmla="*/ 63159 h 387684"/>
              <a:gd name="connsiteX128" fmla="*/ 158972 w 307235"/>
              <a:gd name="connsiteY128" fmla="*/ 81762 h 387684"/>
              <a:gd name="connsiteX129" fmla="*/ 170782 w 307235"/>
              <a:gd name="connsiteY129" fmla="*/ 84066 h 387684"/>
              <a:gd name="connsiteX130" fmla="*/ 172543 w 307235"/>
              <a:gd name="connsiteY130" fmla="*/ 81414 h 387684"/>
              <a:gd name="connsiteX131" fmla="*/ 172543 w 307235"/>
              <a:gd name="connsiteY131" fmla="*/ 93770 h 387684"/>
              <a:gd name="connsiteX132" fmla="*/ 178116 w 307235"/>
              <a:gd name="connsiteY132" fmla="*/ 99178 h 387684"/>
              <a:gd name="connsiteX133" fmla="*/ 166525 w 307235"/>
              <a:gd name="connsiteY133" fmla="*/ 103949 h 387684"/>
              <a:gd name="connsiteX134" fmla="*/ 138947 w 307235"/>
              <a:gd name="connsiteY134" fmla="*/ 85431 h 387684"/>
              <a:gd name="connsiteX135" fmla="*/ 145507 w 307235"/>
              <a:gd name="connsiteY135" fmla="*/ 52842 h 387684"/>
              <a:gd name="connsiteX136" fmla="*/ 160812 w 307235"/>
              <a:gd name="connsiteY136" fmla="*/ 44690 h 387684"/>
              <a:gd name="connsiteX137" fmla="*/ 230732 w 307235"/>
              <a:gd name="connsiteY137" fmla="*/ 40389 h 387684"/>
              <a:gd name="connsiteX138" fmla="*/ 230732 w 307235"/>
              <a:gd name="connsiteY138" fmla="*/ 83331 h 387684"/>
              <a:gd name="connsiteX139" fmla="*/ 261418 w 307235"/>
              <a:gd name="connsiteY139" fmla="*/ 119237 h 387684"/>
              <a:gd name="connsiteX140" fmla="*/ 263706 w 307235"/>
              <a:gd name="connsiteY140" fmla="*/ 125409 h 387684"/>
              <a:gd name="connsiteX141" fmla="*/ 263706 w 307235"/>
              <a:gd name="connsiteY141" fmla="*/ 195065 h 387684"/>
              <a:gd name="connsiteX142" fmla="*/ 261807 w 307235"/>
              <a:gd name="connsiteY142" fmla="*/ 200675 h 387684"/>
              <a:gd name="connsiteX143" fmla="*/ 247391 w 307235"/>
              <a:gd name="connsiteY143" fmla="*/ 220398 h 387684"/>
              <a:gd name="connsiteX144" fmla="*/ 248082 w 307235"/>
              <a:gd name="connsiteY144" fmla="*/ 234683 h 387684"/>
              <a:gd name="connsiteX145" fmla="*/ 251794 w 307235"/>
              <a:gd name="connsiteY145" fmla="*/ 227907 h 387684"/>
              <a:gd name="connsiteX146" fmla="*/ 283991 w 307235"/>
              <a:gd name="connsiteY146" fmla="*/ 104089 h 387684"/>
              <a:gd name="connsiteX147" fmla="*/ 230732 w 307235"/>
              <a:gd name="connsiteY147" fmla="*/ 40389 h 387684"/>
              <a:gd name="connsiteX148" fmla="*/ 109147 w 307235"/>
              <a:gd name="connsiteY148" fmla="*/ 23005 h 387684"/>
              <a:gd name="connsiteX149" fmla="*/ 121393 w 307235"/>
              <a:gd name="connsiteY149" fmla="*/ 36827 h 387684"/>
              <a:gd name="connsiteX150" fmla="*/ 123856 w 307235"/>
              <a:gd name="connsiteY150" fmla="*/ 43214 h 387684"/>
              <a:gd name="connsiteX151" fmla="*/ 123856 w 307235"/>
              <a:gd name="connsiteY151" fmla="*/ 89391 h 387684"/>
              <a:gd name="connsiteX152" fmla="*/ 170043 w 307235"/>
              <a:gd name="connsiteY152" fmla="*/ 133963 h 387684"/>
              <a:gd name="connsiteX153" fmla="*/ 158325 w 307235"/>
              <a:gd name="connsiteY153" fmla="*/ 140250 h 387684"/>
              <a:gd name="connsiteX154" fmla="*/ 155246 w 307235"/>
              <a:gd name="connsiteY154" fmla="*/ 146006 h 387684"/>
              <a:gd name="connsiteX155" fmla="*/ 107658 w 307235"/>
              <a:gd name="connsiteY155" fmla="*/ 100266 h 387684"/>
              <a:gd name="connsiteX156" fmla="*/ 104807 w 307235"/>
              <a:gd name="connsiteY156" fmla="*/ 93404 h 387684"/>
              <a:gd name="connsiteX157" fmla="*/ 104807 w 307235"/>
              <a:gd name="connsiteY157" fmla="*/ 46839 h 387684"/>
              <a:gd name="connsiteX158" fmla="*/ 88321 w 307235"/>
              <a:gd name="connsiteY158" fmla="*/ 28301 h 387684"/>
              <a:gd name="connsiteX159" fmla="*/ 98205 w 307235"/>
              <a:gd name="connsiteY159" fmla="*/ 23962 h 387684"/>
              <a:gd name="connsiteX160" fmla="*/ 83494 w 307235"/>
              <a:gd name="connsiteY160" fmla="*/ 10345 h 387684"/>
              <a:gd name="connsiteX161" fmla="*/ 82779 w 307235"/>
              <a:gd name="connsiteY161" fmla="*/ 22068 h 387684"/>
              <a:gd name="connsiteX162" fmla="*/ 88321 w 307235"/>
              <a:gd name="connsiteY162" fmla="*/ 28301 h 387684"/>
              <a:gd name="connsiteX163" fmla="*/ 55374 w 307235"/>
              <a:gd name="connsiteY163" fmla="*/ 42763 h 387684"/>
              <a:gd name="connsiteX164" fmla="*/ 30125 w 307235"/>
              <a:gd name="connsiteY164" fmla="*/ 79446 h 387684"/>
              <a:gd name="connsiteX165" fmla="*/ 30729 w 307235"/>
              <a:gd name="connsiteY165" fmla="*/ 113627 h 387684"/>
              <a:gd name="connsiteX166" fmla="*/ 30729 w 307235"/>
              <a:gd name="connsiteY166" fmla="*/ 156007 h 387684"/>
              <a:gd name="connsiteX167" fmla="*/ 23565 w 307235"/>
              <a:gd name="connsiteY167" fmla="*/ 183326 h 387684"/>
              <a:gd name="connsiteX168" fmla="*/ 19767 w 307235"/>
              <a:gd name="connsiteY168" fmla="*/ 197611 h 387684"/>
              <a:gd name="connsiteX169" fmla="*/ 19767 w 307235"/>
              <a:gd name="connsiteY169" fmla="*/ 204084 h 387684"/>
              <a:gd name="connsiteX170" fmla="*/ 45879 w 307235"/>
              <a:gd name="connsiteY170" fmla="*/ 202660 h 387684"/>
              <a:gd name="connsiteX171" fmla="*/ 57403 w 307235"/>
              <a:gd name="connsiteY171" fmla="*/ 209609 h 387684"/>
              <a:gd name="connsiteX172" fmla="*/ 50540 w 307235"/>
              <a:gd name="connsiteY172" fmla="*/ 221132 h 387684"/>
              <a:gd name="connsiteX173" fmla="*/ 46021 w 307235"/>
              <a:gd name="connsiteY173" fmla="*/ 221802 h 387684"/>
              <a:gd name="connsiteX174" fmla="*/ 46021 w 307235"/>
              <a:gd name="connsiteY174" fmla="*/ 215240 h 387684"/>
              <a:gd name="connsiteX175" fmla="*/ 36481 w 307235"/>
              <a:gd name="connsiteY175" fmla="*/ 205699 h 387684"/>
              <a:gd name="connsiteX176" fmla="*/ 26984 w 307235"/>
              <a:gd name="connsiteY176" fmla="*/ 215240 h 387684"/>
              <a:gd name="connsiteX177" fmla="*/ 26984 w 307235"/>
              <a:gd name="connsiteY177" fmla="*/ 224594 h 387684"/>
              <a:gd name="connsiteX178" fmla="*/ 6215 w 307235"/>
              <a:gd name="connsiteY178" fmla="*/ 217550 h 387684"/>
              <a:gd name="connsiteX179" fmla="*/ 1554 w 307235"/>
              <a:gd name="connsiteY179" fmla="*/ 192777 h 387684"/>
              <a:gd name="connsiteX180" fmla="*/ 5481 w 307235"/>
              <a:gd name="connsiteY180" fmla="*/ 178276 h 387684"/>
              <a:gd name="connsiteX181" fmla="*/ 12430 w 307235"/>
              <a:gd name="connsiteY181" fmla="*/ 151605 h 387684"/>
              <a:gd name="connsiteX182" fmla="*/ 12430 w 307235"/>
              <a:gd name="connsiteY182" fmla="*/ 115914 h 387684"/>
              <a:gd name="connsiteX183" fmla="*/ 12430 w 307235"/>
              <a:gd name="connsiteY183" fmla="*/ 75519 h 387684"/>
              <a:gd name="connsiteX184" fmla="*/ 45102 w 307235"/>
              <a:gd name="connsiteY184" fmla="*/ 27312 h 387684"/>
              <a:gd name="connsiteX185" fmla="*/ 83600 w 307235"/>
              <a:gd name="connsiteY185" fmla="*/ 8603 h 387684"/>
              <a:gd name="connsiteX186" fmla="*/ 86992 w 307235"/>
              <a:gd name="connsiteY186" fmla="*/ 8799 h 387684"/>
              <a:gd name="connsiteX187" fmla="*/ 83494 w 307235"/>
              <a:gd name="connsiteY187" fmla="*/ 10345 h 387684"/>
              <a:gd name="connsiteX188" fmla="*/ 153951 w 307235"/>
              <a:gd name="connsiteY188" fmla="*/ 296 h 387684"/>
              <a:gd name="connsiteX189" fmla="*/ 221884 w 307235"/>
              <a:gd name="connsiteY189" fmla="*/ 15056 h 387684"/>
              <a:gd name="connsiteX190" fmla="*/ 228746 w 307235"/>
              <a:gd name="connsiteY190" fmla="*/ 17990 h 387684"/>
              <a:gd name="connsiteX191" fmla="*/ 302938 w 307235"/>
              <a:gd name="connsiteY191" fmla="*/ 99040 h 387684"/>
              <a:gd name="connsiteX192" fmla="*/ 268755 w 307235"/>
              <a:gd name="connsiteY192" fmla="*/ 237531 h 387684"/>
              <a:gd name="connsiteX193" fmla="*/ 255721 w 307235"/>
              <a:gd name="connsiteY193" fmla="*/ 274285 h 387684"/>
              <a:gd name="connsiteX194" fmla="*/ 253107 w 307235"/>
              <a:gd name="connsiteY194" fmla="*/ 307439 h 387684"/>
              <a:gd name="connsiteX195" fmla="*/ 251013 w 307235"/>
              <a:gd name="connsiteY195" fmla="*/ 307008 h 387684"/>
              <a:gd name="connsiteX196" fmla="*/ 232842 w 307235"/>
              <a:gd name="connsiteY196" fmla="*/ 310521 h 387684"/>
              <a:gd name="connsiteX197" fmla="*/ 227883 w 307235"/>
              <a:gd name="connsiteY197" fmla="*/ 217895 h 387684"/>
              <a:gd name="connsiteX198" fmla="*/ 229782 w 307235"/>
              <a:gd name="connsiteY198" fmla="*/ 211810 h 387684"/>
              <a:gd name="connsiteX199" fmla="*/ 244370 w 307235"/>
              <a:gd name="connsiteY199" fmla="*/ 192087 h 387684"/>
              <a:gd name="connsiteX200" fmla="*/ 244370 w 307235"/>
              <a:gd name="connsiteY200" fmla="*/ 129164 h 387684"/>
              <a:gd name="connsiteX201" fmla="*/ 213684 w 307235"/>
              <a:gd name="connsiteY201" fmla="*/ 93127 h 387684"/>
              <a:gd name="connsiteX202" fmla="*/ 211396 w 307235"/>
              <a:gd name="connsiteY202" fmla="*/ 87042 h 387684"/>
              <a:gd name="connsiteX203" fmla="*/ 211396 w 307235"/>
              <a:gd name="connsiteY203" fmla="*/ 31714 h 387684"/>
              <a:gd name="connsiteX204" fmla="*/ 152138 w 307235"/>
              <a:gd name="connsiteY204" fmla="*/ 19242 h 387684"/>
              <a:gd name="connsiteX205" fmla="*/ 109147 w 307235"/>
              <a:gd name="connsiteY205" fmla="*/ 23005 h 387684"/>
              <a:gd name="connsiteX206" fmla="*/ 97076 w 307235"/>
              <a:gd name="connsiteY206" fmla="*/ 9380 h 387684"/>
              <a:gd name="connsiteX207" fmla="*/ 86992 w 307235"/>
              <a:gd name="connsiteY207" fmla="*/ 8799 h 387684"/>
              <a:gd name="connsiteX208" fmla="*/ 93684 w 307235"/>
              <a:gd name="connsiteY208" fmla="*/ 5842 h 387684"/>
              <a:gd name="connsiteX209" fmla="*/ 153951 w 307235"/>
              <a:gd name="connsiteY209" fmla="*/ 296 h 38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307235" h="387684">
                <a:moveTo>
                  <a:pt x="244928" y="327554"/>
                </a:moveTo>
                <a:lnTo>
                  <a:pt x="100740" y="355482"/>
                </a:lnTo>
                <a:lnTo>
                  <a:pt x="96813" y="368647"/>
                </a:lnTo>
                <a:lnTo>
                  <a:pt x="250927" y="368647"/>
                </a:lnTo>
                <a:close/>
                <a:moveTo>
                  <a:pt x="253107" y="307439"/>
                </a:moveTo>
                <a:lnTo>
                  <a:pt x="258350" y="308519"/>
                </a:lnTo>
                <a:cubicBezTo>
                  <a:pt x="260508" y="309986"/>
                  <a:pt x="261932" y="312317"/>
                  <a:pt x="262277" y="314907"/>
                </a:cubicBezTo>
                <a:lnTo>
                  <a:pt x="271772" y="376719"/>
                </a:lnTo>
                <a:cubicBezTo>
                  <a:pt x="272678" y="382546"/>
                  <a:pt x="268147" y="387769"/>
                  <a:pt x="262277" y="387683"/>
                </a:cubicBezTo>
                <a:lnTo>
                  <a:pt x="261889" y="387683"/>
                </a:lnTo>
                <a:lnTo>
                  <a:pt x="84168" y="387683"/>
                </a:lnTo>
                <a:cubicBezTo>
                  <a:pt x="81147" y="387683"/>
                  <a:pt x="78341" y="386258"/>
                  <a:pt x="76529" y="383884"/>
                </a:cubicBezTo>
                <a:cubicBezTo>
                  <a:pt x="74716" y="381467"/>
                  <a:pt x="74155" y="378359"/>
                  <a:pt x="75018" y="375510"/>
                </a:cubicBezTo>
                <a:lnTo>
                  <a:pt x="84038" y="344518"/>
                </a:lnTo>
                <a:cubicBezTo>
                  <a:pt x="85074" y="341108"/>
                  <a:pt x="87879" y="338518"/>
                  <a:pt x="91375" y="337871"/>
                </a:cubicBezTo>
                <a:lnTo>
                  <a:pt x="103026" y="335618"/>
                </a:lnTo>
                <a:lnTo>
                  <a:pt x="104105" y="341872"/>
                </a:lnTo>
                <a:cubicBezTo>
                  <a:pt x="103329" y="347050"/>
                  <a:pt x="106910" y="351926"/>
                  <a:pt x="112132" y="352703"/>
                </a:cubicBezTo>
                <a:lnTo>
                  <a:pt x="113556" y="352703"/>
                </a:lnTo>
                <a:cubicBezTo>
                  <a:pt x="118130" y="352574"/>
                  <a:pt x="121970" y="349208"/>
                  <a:pt x="122661" y="344720"/>
                </a:cubicBezTo>
                <a:lnTo>
                  <a:pt x="121815" y="331986"/>
                </a:lnTo>
                <a:lnTo>
                  <a:pt x="163507" y="323926"/>
                </a:lnTo>
                <a:lnTo>
                  <a:pt x="163507" y="331708"/>
                </a:lnTo>
                <a:cubicBezTo>
                  <a:pt x="163507" y="336930"/>
                  <a:pt x="167783" y="341203"/>
                  <a:pt x="173052" y="341203"/>
                </a:cubicBezTo>
                <a:cubicBezTo>
                  <a:pt x="178408" y="341375"/>
                  <a:pt x="182857" y="337060"/>
                  <a:pt x="182857" y="331708"/>
                </a:cubicBezTo>
                <a:lnTo>
                  <a:pt x="182857" y="320185"/>
                </a:lnTo>
                <a:lnTo>
                  <a:pt x="197663" y="317322"/>
                </a:lnTo>
                <a:lnTo>
                  <a:pt x="197663" y="325180"/>
                </a:lnTo>
                <a:cubicBezTo>
                  <a:pt x="197663" y="330447"/>
                  <a:pt x="201936" y="334721"/>
                  <a:pt x="207202" y="334721"/>
                </a:cubicBezTo>
                <a:cubicBezTo>
                  <a:pt x="212597" y="334678"/>
                  <a:pt x="216827" y="330188"/>
                  <a:pt x="216611" y="324791"/>
                </a:cubicBezTo>
                <a:lnTo>
                  <a:pt x="216611" y="313659"/>
                </a:lnTo>
                <a:lnTo>
                  <a:pt x="232842" y="310521"/>
                </a:lnTo>
                <a:lnTo>
                  <a:pt x="233019" y="313833"/>
                </a:lnTo>
                <a:cubicBezTo>
                  <a:pt x="233278" y="318883"/>
                  <a:pt x="237465" y="322853"/>
                  <a:pt x="242558" y="322853"/>
                </a:cubicBezTo>
                <a:lnTo>
                  <a:pt x="243119" y="322681"/>
                </a:lnTo>
                <a:cubicBezTo>
                  <a:pt x="248384" y="322681"/>
                  <a:pt x="252657" y="318408"/>
                  <a:pt x="252657" y="313143"/>
                </a:cubicBezTo>
                <a:close/>
                <a:moveTo>
                  <a:pt x="115152" y="292700"/>
                </a:moveTo>
                <a:lnTo>
                  <a:pt x="120865" y="317668"/>
                </a:lnTo>
                <a:lnTo>
                  <a:pt x="121815" y="331986"/>
                </a:lnTo>
                <a:lnTo>
                  <a:pt x="103026" y="335618"/>
                </a:lnTo>
                <a:lnTo>
                  <a:pt x="96777" y="299401"/>
                </a:lnTo>
                <a:close/>
                <a:moveTo>
                  <a:pt x="46021" y="221802"/>
                </a:moveTo>
                <a:lnTo>
                  <a:pt x="46021" y="268859"/>
                </a:lnTo>
                <a:cubicBezTo>
                  <a:pt x="44380" y="276025"/>
                  <a:pt x="48524" y="283235"/>
                  <a:pt x="55561" y="285437"/>
                </a:cubicBezTo>
                <a:cubicBezTo>
                  <a:pt x="92426" y="290790"/>
                  <a:pt x="138053" y="260095"/>
                  <a:pt x="138528" y="259793"/>
                </a:cubicBezTo>
                <a:cubicBezTo>
                  <a:pt x="142888" y="256857"/>
                  <a:pt x="148801" y="258023"/>
                  <a:pt x="151780" y="262383"/>
                </a:cubicBezTo>
                <a:cubicBezTo>
                  <a:pt x="154715" y="266743"/>
                  <a:pt x="153550" y="272658"/>
                  <a:pt x="149190" y="275637"/>
                </a:cubicBezTo>
                <a:cubicBezTo>
                  <a:pt x="148132" y="276068"/>
                  <a:pt x="137103" y="283332"/>
                  <a:pt x="121218" y="290488"/>
                </a:cubicBezTo>
                <a:lnTo>
                  <a:pt x="115152" y="292700"/>
                </a:lnTo>
                <a:lnTo>
                  <a:pt x="114505" y="289872"/>
                </a:lnTo>
                <a:lnTo>
                  <a:pt x="114505" y="288233"/>
                </a:lnTo>
                <a:lnTo>
                  <a:pt x="113556" y="285385"/>
                </a:lnTo>
                <a:cubicBezTo>
                  <a:pt x="111959" y="280336"/>
                  <a:pt x="106781" y="277358"/>
                  <a:pt x="101646" y="278523"/>
                </a:cubicBezTo>
                <a:cubicBezTo>
                  <a:pt x="96467" y="280034"/>
                  <a:pt x="93576" y="285514"/>
                  <a:pt x="95259" y="290606"/>
                </a:cubicBezTo>
                <a:lnTo>
                  <a:pt x="96777" y="299401"/>
                </a:lnTo>
                <a:lnTo>
                  <a:pt x="94387" y="300273"/>
                </a:lnTo>
                <a:cubicBezTo>
                  <a:pt x="84656" y="302929"/>
                  <a:pt x="74350" y="304691"/>
                  <a:pt x="64108" y="304691"/>
                </a:cubicBezTo>
                <a:cubicBezTo>
                  <a:pt x="59964" y="304691"/>
                  <a:pt x="55820" y="304389"/>
                  <a:pt x="51719" y="303828"/>
                </a:cubicBezTo>
                <a:lnTo>
                  <a:pt x="50769" y="303828"/>
                </a:lnTo>
                <a:cubicBezTo>
                  <a:pt x="34754" y="299338"/>
                  <a:pt x="24524" y="283623"/>
                  <a:pt x="26984" y="267132"/>
                </a:cubicBezTo>
                <a:lnTo>
                  <a:pt x="26984" y="224594"/>
                </a:lnTo>
                <a:lnTo>
                  <a:pt x="27050" y="224617"/>
                </a:lnTo>
                <a:close/>
                <a:moveTo>
                  <a:pt x="112889" y="151264"/>
                </a:moveTo>
                <a:lnTo>
                  <a:pt x="180266" y="222050"/>
                </a:lnTo>
                <a:cubicBezTo>
                  <a:pt x="181950" y="223863"/>
                  <a:pt x="182857" y="226193"/>
                  <a:pt x="182857" y="228653"/>
                </a:cubicBezTo>
                <a:lnTo>
                  <a:pt x="182857" y="320185"/>
                </a:lnTo>
                <a:lnTo>
                  <a:pt x="163507" y="323926"/>
                </a:lnTo>
                <a:lnTo>
                  <a:pt x="163507" y="232451"/>
                </a:lnTo>
                <a:lnTo>
                  <a:pt x="100292" y="165490"/>
                </a:lnTo>
                <a:lnTo>
                  <a:pt x="108386" y="162124"/>
                </a:lnTo>
                <a:close/>
                <a:moveTo>
                  <a:pt x="179473" y="150524"/>
                </a:moveTo>
                <a:cubicBezTo>
                  <a:pt x="169805" y="150524"/>
                  <a:pt x="164928" y="162221"/>
                  <a:pt x="171790" y="169084"/>
                </a:cubicBezTo>
                <a:cubicBezTo>
                  <a:pt x="178609" y="175904"/>
                  <a:pt x="190305" y="171070"/>
                  <a:pt x="190305" y="161401"/>
                </a:cubicBezTo>
                <a:cubicBezTo>
                  <a:pt x="190305" y="155401"/>
                  <a:pt x="185472" y="150524"/>
                  <a:pt x="179473" y="150524"/>
                </a:cubicBezTo>
                <a:close/>
                <a:moveTo>
                  <a:pt x="173630" y="132038"/>
                </a:moveTo>
                <a:cubicBezTo>
                  <a:pt x="179311" y="130905"/>
                  <a:pt x="185321" y="131423"/>
                  <a:pt x="190910" y="133733"/>
                </a:cubicBezTo>
                <a:cubicBezTo>
                  <a:pt x="202088" y="138394"/>
                  <a:pt x="209381" y="149272"/>
                  <a:pt x="209381" y="161401"/>
                </a:cubicBezTo>
                <a:cubicBezTo>
                  <a:pt x="209338" y="177890"/>
                  <a:pt x="195959" y="191228"/>
                  <a:pt x="179473" y="191314"/>
                </a:cubicBezTo>
                <a:cubicBezTo>
                  <a:pt x="167388" y="191314"/>
                  <a:pt x="156469" y="184019"/>
                  <a:pt x="151851" y="172840"/>
                </a:cubicBezTo>
                <a:cubicBezTo>
                  <a:pt x="149521" y="167250"/>
                  <a:pt x="149003" y="161239"/>
                  <a:pt x="150136" y="155558"/>
                </a:cubicBezTo>
                <a:lnTo>
                  <a:pt x="155246" y="146006"/>
                </a:lnTo>
                <a:lnTo>
                  <a:pt x="159965" y="150542"/>
                </a:lnTo>
                <a:cubicBezTo>
                  <a:pt x="161736" y="152268"/>
                  <a:pt x="164111" y="153218"/>
                  <a:pt x="166573" y="153218"/>
                </a:cubicBezTo>
                <a:cubicBezTo>
                  <a:pt x="169079" y="153218"/>
                  <a:pt x="171454" y="152225"/>
                  <a:pt x="173225" y="150456"/>
                </a:cubicBezTo>
                <a:cubicBezTo>
                  <a:pt x="176940" y="146744"/>
                  <a:pt x="176940" y="140746"/>
                  <a:pt x="173225" y="137034"/>
                </a:cubicBezTo>
                <a:lnTo>
                  <a:pt x="170043" y="133963"/>
                </a:lnTo>
                <a:close/>
                <a:moveTo>
                  <a:pt x="87287" y="129848"/>
                </a:moveTo>
                <a:lnTo>
                  <a:pt x="87287" y="130150"/>
                </a:lnTo>
                <a:cubicBezTo>
                  <a:pt x="77576" y="130150"/>
                  <a:pt x="72742" y="141848"/>
                  <a:pt x="79604" y="148668"/>
                </a:cubicBezTo>
                <a:cubicBezTo>
                  <a:pt x="86423" y="155531"/>
                  <a:pt x="98119" y="150696"/>
                  <a:pt x="98119" y="140984"/>
                </a:cubicBezTo>
                <a:cubicBezTo>
                  <a:pt x="98292" y="134898"/>
                  <a:pt x="93372" y="129848"/>
                  <a:pt x="87287" y="129848"/>
                </a:cubicBezTo>
                <a:close/>
                <a:moveTo>
                  <a:pt x="81444" y="111659"/>
                </a:moveTo>
                <a:cubicBezTo>
                  <a:pt x="87125" y="110532"/>
                  <a:pt x="93135" y="111050"/>
                  <a:pt x="98724" y="113359"/>
                </a:cubicBezTo>
                <a:cubicBezTo>
                  <a:pt x="109902" y="117978"/>
                  <a:pt x="117152" y="128898"/>
                  <a:pt x="117152" y="140984"/>
                </a:cubicBezTo>
                <a:lnTo>
                  <a:pt x="112889" y="151264"/>
                </a:lnTo>
                <a:lnTo>
                  <a:pt x="110682" y="148945"/>
                </a:lnTo>
                <a:cubicBezTo>
                  <a:pt x="107010" y="145708"/>
                  <a:pt x="101525" y="145795"/>
                  <a:pt x="97983" y="149118"/>
                </a:cubicBezTo>
                <a:cubicBezTo>
                  <a:pt x="94398" y="152398"/>
                  <a:pt x="93880" y="157878"/>
                  <a:pt x="96773" y="161762"/>
                </a:cubicBezTo>
                <a:lnTo>
                  <a:pt x="100292" y="165490"/>
                </a:lnTo>
                <a:lnTo>
                  <a:pt x="87287" y="170897"/>
                </a:lnTo>
                <a:cubicBezTo>
                  <a:pt x="75159" y="170897"/>
                  <a:pt x="64283" y="163646"/>
                  <a:pt x="59622" y="152466"/>
                </a:cubicBezTo>
                <a:cubicBezTo>
                  <a:pt x="55004" y="141286"/>
                  <a:pt x="57551" y="128423"/>
                  <a:pt x="66139" y="119834"/>
                </a:cubicBezTo>
                <a:cubicBezTo>
                  <a:pt x="70412" y="115560"/>
                  <a:pt x="75763" y="112787"/>
                  <a:pt x="81444" y="111659"/>
                </a:cubicBezTo>
                <a:close/>
                <a:moveTo>
                  <a:pt x="191639" y="85791"/>
                </a:moveTo>
                <a:lnTo>
                  <a:pt x="236249" y="129302"/>
                </a:lnTo>
                <a:cubicBezTo>
                  <a:pt x="238062" y="131072"/>
                  <a:pt x="239098" y="133533"/>
                  <a:pt x="239098" y="136080"/>
                </a:cubicBezTo>
                <a:lnTo>
                  <a:pt x="239098" y="182276"/>
                </a:lnTo>
                <a:cubicBezTo>
                  <a:pt x="239141" y="184650"/>
                  <a:pt x="238235" y="186982"/>
                  <a:pt x="236638" y="188752"/>
                </a:cubicBezTo>
                <a:lnTo>
                  <a:pt x="216611" y="210468"/>
                </a:lnTo>
                <a:lnTo>
                  <a:pt x="216611" y="313659"/>
                </a:lnTo>
                <a:lnTo>
                  <a:pt x="197663" y="317322"/>
                </a:lnTo>
                <a:lnTo>
                  <a:pt x="197663" y="206755"/>
                </a:lnTo>
                <a:cubicBezTo>
                  <a:pt x="197706" y="204381"/>
                  <a:pt x="198613" y="202092"/>
                  <a:pt x="200253" y="200365"/>
                </a:cubicBezTo>
                <a:lnTo>
                  <a:pt x="220150" y="178563"/>
                </a:lnTo>
                <a:lnTo>
                  <a:pt x="220150" y="139966"/>
                </a:lnTo>
                <a:lnTo>
                  <a:pt x="178116" y="99178"/>
                </a:lnTo>
                <a:lnTo>
                  <a:pt x="187721" y="95224"/>
                </a:lnTo>
                <a:close/>
                <a:moveTo>
                  <a:pt x="172543" y="80343"/>
                </a:moveTo>
                <a:lnTo>
                  <a:pt x="173255" y="80343"/>
                </a:lnTo>
                <a:lnTo>
                  <a:pt x="172543" y="81414"/>
                </a:lnTo>
                <a:close/>
                <a:moveTo>
                  <a:pt x="160812" y="44690"/>
                </a:moveTo>
                <a:cubicBezTo>
                  <a:pt x="166493" y="43573"/>
                  <a:pt x="172503" y="44101"/>
                  <a:pt x="178092" y="46411"/>
                </a:cubicBezTo>
                <a:cubicBezTo>
                  <a:pt x="189226" y="51029"/>
                  <a:pt x="196520" y="61950"/>
                  <a:pt x="196520" y="74036"/>
                </a:cubicBezTo>
                <a:lnTo>
                  <a:pt x="191639" y="85791"/>
                </a:lnTo>
                <a:lnTo>
                  <a:pt x="186053" y="80343"/>
                </a:lnTo>
                <a:lnTo>
                  <a:pt x="173255" y="80343"/>
                </a:lnTo>
                <a:lnTo>
                  <a:pt x="177444" y="74036"/>
                </a:lnTo>
                <a:cubicBezTo>
                  <a:pt x="177401" y="68036"/>
                  <a:pt x="172524" y="63159"/>
                  <a:pt x="166525" y="63159"/>
                </a:cubicBezTo>
                <a:cubicBezTo>
                  <a:pt x="156858" y="63245"/>
                  <a:pt x="152110" y="74943"/>
                  <a:pt x="158972" y="81762"/>
                </a:cubicBezTo>
                <a:cubicBezTo>
                  <a:pt x="162404" y="85151"/>
                  <a:pt x="167022" y="85637"/>
                  <a:pt x="170782" y="84066"/>
                </a:cubicBezTo>
                <a:lnTo>
                  <a:pt x="172543" y="81414"/>
                </a:lnTo>
                <a:lnTo>
                  <a:pt x="172543" y="93770"/>
                </a:lnTo>
                <a:lnTo>
                  <a:pt x="178116" y="99178"/>
                </a:lnTo>
                <a:lnTo>
                  <a:pt x="166525" y="103949"/>
                </a:lnTo>
                <a:cubicBezTo>
                  <a:pt x="154441" y="103906"/>
                  <a:pt x="143565" y="96611"/>
                  <a:pt x="138947" y="85431"/>
                </a:cubicBezTo>
                <a:cubicBezTo>
                  <a:pt x="134329" y="74252"/>
                  <a:pt x="136919" y="61389"/>
                  <a:pt x="145507" y="52842"/>
                </a:cubicBezTo>
                <a:cubicBezTo>
                  <a:pt x="149780" y="48569"/>
                  <a:pt x="155131" y="45806"/>
                  <a:pt x="160812" y="44690"/>
                </a:cubicBezTo>
                <a:close/>
                <a:moveTo>
                  <a:pt x="230732" y="40389"/>
                </a:moveTo>
                <a:lnTo>
                  <a:pt x="230732" y="83331"/>
                </a:lnTo>
                <a:lnTo>
                  <a:pt x="261418" y="119237"/>
                </a:lnTo>
                <a:cubicBezTo>
                  <a:pt x="262886" y="120964"/>
                  <a:pt x="263706" y="123165"/>
                  <a:pt x="263706" y="125409"/>
                </a:cubicBezTo>
                <a:lnTo>
                  <a:pt x="263706" y="195065"/>
                </a:lnTo>
                <a:cubicBezTo>
                  <a:pt x="263663" y="197093"/>
                  <a:pt x="263015" y="199035"/>
                  <a:pt x="261807" y="200675"/>
                </a:cubicBezTo>
                <a:lnTo>
                  <a:pt x="247391" y="220398"/>
                </a:lnTo>
                <a:lnTo>
                  <a:pt x="248082" y="234683"/>
                </a:lnTo>
                <a:cubicBezTo>
                  <a:pt x="249204" y="232396"/>
                  <a:pt x="250456" y="230108"/>
                  <a:pt x="251794" y="227907"/>
                </a:cubicBezTo>
                <a:cubicBezTo>
                  <a:pt x="276567" y="185829"/>
                  <a:pt x="296075" y="147419"/>
                  <a:pt x="283991" y="104089"/>
                </a:cubicBezTo>
                <a:cubicBezTo>
                  <a:pt x="275661" y="76469"/>
                  <a:pt x="256412" y="53466"/>
                  <a:pt x="230732" y="40389"/>
                </a:cubicBezTo>
                <a:close/>
                <a:moveTo>
                  <a:pt x="109147" y="23005"/>
                </a:moveTo>
                <a:lnTo>
                  <a:pt x="121393" y="36827"/>
                </a:lnTo>
                <a:cubicBezTo>
                  <a:pt x="122948" y="38596"/>
                  <a:pt x="123856" y="40841"/>
                  <a:pt x="123856" y="43214"/>
                </a:cubicBezTo>
                <a:lnTo>
                  <a:pt x="123856" y="89391"/>
                </a:lnTo>
                <a:lnTo>
                  <a:pt x="170043" y="133963"/>
                </a:lnTo>
                <a:lnTo>
                  <a:pt x="158325" y="140250"/>
                </a:lnTo>
                <a:lnTo>
                  <a:pt x="155246" y="146006"/>
                </a:lnTo>
                <a:lnTo>
                  <a:pt x="107658" y="100266"/>
                </a:lnTo>
                <a:cubicBezTo>
                  <a:pt x="105801" y="98453"/>
                  <a:pt x="104764" y="95993"/>
                  <a:pt x="104807" y="93404"/>
                </a:cubicBezTo>
                <a:lnTo>
                  <a:pt x="104807" y="46839"/>
                </a:lnTo>
                <a:lnTo>
                  <a:pt x="88321" y="28301"/>
                </a:lnTo>
                <a:lnTo>
                  <a:pt x="98205" y="23962"/>
                </a:lnTo>
                <a:close/>
                <a:moveTo>
                  <a:pt x="83494" y="10345"/>
                </a:moveTo>
                <a:lnTo>
                  <a:pt x="82779" y="22068"/>
                </a:lnTo>
                <a:lnTo>
                  <a:pt x="88321" y="28301"/>
                </a:lnTo>
                <a:lnTo>
                  <a:pt x="55374" y="42763"/>
                </a:lnTo>
                <a:cubicBezTo>
                  <a:pt x="42728" y="51437"/>
                  <a:pt x="33708" y="64471"/>
                  <a:pt x="30125" y="79446"/>
                </a:cubicBezTo>
                <a:cubicBezTo>
                  <a:pt x="28485" y="90797"/>
                  <a:pt x="28658" y="102320"/>
                  <a:pt x="30729" y="113627"/>
                </a:cubicBezTo>
                <a:cubicBezTo>
                  <a:pt x="33233" y="127653"/>
                  <a:pt x="33233" y="141981"/>
                  <a:pt x="30729" y="156007"/>
                </a:cubicBezTo>
                <a:cubicBezTo>
                  <a:pt x="28528" y="165545"/>
                  <a:pt x="26025" y="174177"/>
                  <a:pt x="23565" y="183326"/>
                </a:cubicBezTo>
                <a:cubicBezTo>
                  <a:pt x="22313" y="188116"/>
                  <a:pt x="21019" y="192864"/>
                  <a:pt x="19767" y="197611"/>
                </a:cubicBezTo>
                <a:cubicBezTo>
                  <a:pt x="18515" y="202401"/>
                  <a:pt x="19206" y="203826"/>
                  <a:pt x="19767" y="204084"/>
                </a:cubicBezTo>
                <a:cubicBezTo>
                  <a:pt x="20328" y="204387"/>
                  <a:pt x="24040" y="208184"/>
                  <a:pt x="45879" y="202660"/>
                </a:cubicBezTo>
                <a:cubicBezTo>
                  <a:pt x="50971" y="201409"/>
                  <a:pt x="56108" y="204516"/>
                  <a:pt x="57403" y="209609"/>
                </a:cubicBezTo>
                <a:cubicBezTo>
                  <a:pt x="58654" y="214701"/>
                  <a:pt x="55590" y="219837"/>
                  <a:pt x="50540" y="221132"/>
                </a:cubicBezTo>
                <a:lnTo>
                  <a:pt x="46021" y="221802"/>
                </a:lnTo>
                <a:lnTo>
                  <a:pt x="46021" y="215240"/>
                </a:lnTo>
                <a:cubicBezTo>
                  <a:pt x="46021" y="209973"/>
                  <a:pt x="41747" y="205699"/>
                  <a:pt x="36481" y="205699"/>
                </a:cubicBezTo>
                <a:cubicBezTo>
                  <a:pt x="31215" y="205699"/>
                  <a:pt x="26984" y="209973"/>
                  <a:pt x="26984" y="215240"/>
                </a:cubicBezTo>
                <a:lnTo>
                  <a:pt x="26984" y="224594"/>
                </a:lnTo>
                <a:lnTo>
                  <a:pt x="6215" y="217550"/>
                </a:lnTo>
                <a:cubicBezTo>
                  <a:pt x="172" y="210817"/>
                  <a:pt x="-1640" y="201236"/>
                  <a:pt x="1554" y="192777"/>
                </a:cubicBezTo>
                <a:cubicBezTo>
                  <a:pt x="2892" y="187901"/>
                  <a:pt x="4229" y="183240"/>
                  <a:pt x="5481" y="178276"/>
                </a:cubicBezTo>
                <a:cubicBezTo>
                  <a:pt x="7941" y="169429"/>
                  <a:pt x="10315" y="160582"/>
                  <a:pt x="12430" y="151605"/>
                </a:cubicBezTo>
                <a:cubicBezTo>
                  <a:pt x="14545" y="139823"/>
                  <a:pt x="14545" y="127696"/>
                  <a:pt x="12430" y="115914"/>
                </a:cubicBezTo>
                <a:cubicBezTo>
                  <a:pt x="10185" y="102536"/>
                  <a:pt x="10185" y="88898"/>
                  <a:pt x="12430" y="75519"/>
                </a:cubicBezTo>
                <a:cubicBezTo>
                  <a:pt x="16832" y="55926"/>
                  <a:pt x="28528" y="38706"/>
                  <a:pt x="45102" y="27312"/>
                </a:cubicBezTo>
                <a:close/>
                <a:moveTo>
                  <a:pt x="83600" y="8603"/>
                </a:moveTo>
                <a:lnTo>
                  <a:pt x="86992" y="8799"/>
                </a:lnTo>
                <a:lnTo>
                  <a:pt x="83494" y="10345"/>
                </a:lnTo>
                <a:close/>
                <a:moveTo>
                  <a:pt x="153951" y="296"/>
                </a:moveTo>
                <a:cubicBezTo>
                  <a:pt x="177257" y="1418"/>
                  <a:pt x="200218" y="6424"/>
                  <a:pt x="221884" y="15056"/>
                </a:cubicBezTo>
                <a:cubicBezTo>
                  <a:pt x="224474" y="15056"/>
                  <a:pt x="226934" y="16135"/>
                  <a:pt x="228746" y="17990"/>
                </a:cubicBezTo>
                <a:cubicBezTo>
                  <a:pt x="264396" y="32491"/>
                  <a:pt x="291673" y="62227"/>
                  <a:pt x="302938" y="99040"/>
                </a:cubicBezTo>
                <a:cubicBezTo>
                  <a:pt x="318173" y="153418"/>
                  <a:pt x="289602" y="202013"/>
                  <a:pt x="268755" y="237531"/>
                </a:cubicBezTo>
                <a:cubicBezTo>
                  <a:pt x="262799" y="249205"/>
                  <a:pt x="258429" y="261570"/>
                  <a:pt x="255721" y="274285"/>
                </a:cubicBezTo>
                <a:lnTo>
                  <a:pt x="253107" y="307439"/>
                </a:lnTo>
                <a:lnTo>
                  <a:pt x="251013" y="307008"/>
                </a:lnTo>
                <a:lnTo>
                  <a:pt x="232842" y="310521"/>
                </a:lnTo>
                <a:lnTo>
                  <a:pt x="227883" y="217895"/>
                </a:lnTo>
                <a:cubicBezTo>
                  <a:pt x="227797" y="215737"/>
                  <a:pt x="228487" y="213579"/>
                  <a:pt x="229782" y="211810"/>
                </a:cubicBezTo>
                <a:lnTo>
                  <a:pt x="244370" y="192087"/>
                </a:lnTo>
                <a:lnTo>
                  <a:pt x="244370" y="129164"/>
                </a:lnTo>
                <a:lnTo>
                  <a:pt x="213684" y="93127"/>
                </a:lnTo>
                <a:cubicBezTo>
                  <a:pt x="212216" y="91444"/>
                  <a:pt x="211439" y="89286"/>
                  <a:pt x="211396" y="87042"/>
                </a:cubicBezTo>
                <a:lnTo>
                  <a:pt x="211396" y="31714"/>
                </a:lnTo>
                <a:cubicBezTo>
                  <a:pt x="192449" y="24464"/>
                  <a:pt x="172423" y="20235"/>
                  <a:pt x="152138" y="19242"/>
                </a:cubicBezTo>
                <a:lnTo>
                  <a:pt x="109147" y="23005"/>
                </a:lnTo>
                <a:lnTo>
                  <a:pt x="97076" y="9380"/>
                </a:lnTo>
                <a:lnTo>
                  <a:pt x="86992" y="8799"/>
                </a:lnTo>
                <a:lnTo>
                  <a:pt x="93684" y="5842"/>
                </a:lnTo>
                <a:cubicBezTo>
                  <a:pt x="112302" y="1191"/>
                  <a:pt x="132867" y="-805"/>
                  <a:pt x="153951" y="296"/>
                </a:cubicBezTo>
                <a:close/>
              </a:path>
            </a:pathLst>
          </a:cu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14" name="ai_165406"/>
          <p:cNvSpPr>
            <a:spLocks noChangeAspect="1"/>
          </p:cNvSpPr>
          <p:nvPr/>
        </p:nvSpPr>
        <p:spPr>
          <a:xfrm>
            <a:off x="6784485" y="1848918"/>
            <a:ext cx="441815" cy="438582"/>
          </a:xfrm>
          <a:custGeom>
            <a:avLst/>
            <a:gdLst>
              <a:gd name="connsiteX0" fmla="*/ 359592 w 607639"/>
              <a:gd name="connsiteY0" fmla="*/ 539929 h 603193"/>
              <a:gd name="connsiteX1" fmla="*/ 347757 w 607639"/>
              <a:gd name="connsiteY1" fmla="*/ 551746 h 603193"/>
              <a:gd name="connsiteX2" fmla="*/ 359592 w 607639"/>
              <a:gd name="connsiteY2" fmla="*/ 563564 h 603193"/>
              <a:gd name="connsiteX3" fmla="*/ 371427 w 607639"/>
              <a:gd name="connsiteY3" fmla="*/ 551746 h 603193"/>
              <a:gd name="connsiteX4" fmla="*/ 359592 w 607639"/>
              <a:gd name="connsiteY4" fmla="*/ 539929 h 603193"/>
              <a:gd name="connsiteX5" fmla="*/ 247958 w 607639"/>
              <a:gd name="connsiteY5" fmla="*/ 539929 h 603193"/>
              <a:gd name="connsiteX6" fmla="*/ 236123 w 607639"/>
              <a:gd name="connsiteY6" fmla="*/ 551746 h 603193"/>
              <a:gd name="connsiteX7" fmla="*/ 247958 w 607639"/>
              <a:gd name="connsiteY7" fmla="*/ 563564 h 603193"/>
              <a:gd name="connsiteX8" fmla="*/ 259793 w 607639"/>
              <a:gd name="connsiteY8" fmla="*/ 551746 h 603193"/>
              <a:gd name="connsiteX9" fmla="*/ 247958 w 607639"/>
              <a:gd name="connsiteY9" fmla="*/ 539929 h 603193"/>
              <a:gd name="connsiteX10" fmla="*/ 339837 w 607639"/>
              <a:gd name="connsiteY10" fmla="*/ 482173 h 603193"/>
              <a:gd name="connsiteX11" fmla="*/ 379436 w 607639"/>
              <a:gd name="connsiteY11" fmla="*/ 482173 h 603193"/>
              <a:gd name="connsiteX12" fmla="*/ 379436 w 607639"/>
              <a:gd name="connsiteY12" fmla="*/ 504298 h 603193"/>
              <a:gd name="connsiteX13" fmla="*/ 411114 w 607639"/>
              <a:gd name="connsiteY13" fmla="*/ 551746 h 603193"/>
              <a:gd name="connsiteX14" fmla="*/ 359592 w 607639"/>
              <a:gd name="connsiteY14" fmla="*/ 603193 h 603193"/>
              <a:gd name="connsiteX15" fmla="*/ 308159 w 607639"/>
              <a:gd name="connsiteY15" fmla="*/ 551746 h 603193"/>
              <a:gd name="connsiteX16" fmla="*/ 339837 w 607639"/>
              <a:gd name="connsiteY16" fmla="*/ 504298 h 603193"/>
              <a:gd name="connsiteX17" fmla="*/ 228203 w 607639"/>
              <a:gd name="connsiteY17" fmla="*/ 482173 h 603193"/>
              <a:gd name="connsiteX18" fmla="*/ 267802 w 607639"/>
              <a:gd name="connsiteY18" fmla="*/ 482173 h 603193"/>
              <a:gd name="connsiteX19" fmla="*/ 267802 w 607639"/>
              <a:gd name="connsiteY19" fmla="*/ 504298 h 603193"/>
              <a:gd name="connsiteX20" fmla="*/ 299480 w 607639"/>
              <a:gd name="connsiteY20" fmla="*/ 551746 h 603193"/>
              <a:gd name="connsiteX21" fmla="*/ 247958 w 607639"/>
              <a:gd name="connsiteY21" fmla="*/ 603193 h 603193"/>
              <a:gd name="connsiteX22" fmla="*/ 196525 w 607639"/>
              <a:gd name="connsiteY22" fmla="*/ 551746 h 603193"/>
              <a:gd name="connsiteX23" fmla="*/ 228203 w 607639"/>
              <a:gd name="connsiteY23" fmla="*/ 504298 h 603193"/>
              <a:gd name="connsiteX24" fmla="*/ 556096 w 607639"/>
              <a:gd name="connsiteY24" fmla="*/ 418860 h 603193"/>
              <a:gd name="connsiteX25" fmla="*/ 544256 w 607639"/>
              <a:gd name="connsiteY25" fmla="*/ 430686 h 603193"/>
              <a:gd name="connsiteX26" fmla="*/ 556096 w 607639"/>
              <a:gd name="connsiteY26" fmla="*/ 442602 h 603193"/>
              <a:gd name="connsiteX27" fmla="*/ 567936 w 607639"/>
              <a:gd name="connsiteY27" fmla="*/ 430686 h 603193"/>
              <a:gd name="connsiteX28" fmla="*/ 556096 w 607639"/>
              <a:gd name="connsiteY28" fmla="*/ 418860 h 603193"/>
              <a:gd name="connsiteX29" fmla="*/ 51454 w 607639"/>
              <a:gd name="connsiteY29" fmla="*/ 418860 h 603193"/>
              <a:gd name="connsiteX30" fmla="*/ 39614 w 607639"/>
              <a:gd name="connsiteY30" fmla="*/ 430686 h 603193"/>
              <a:gd name="connsiteX31" fmla="*/ 51454 w 607639"/>
              <a:gd name="connsiteY31" fmla="*/ 442602 h 603193"/>
              <a:gd name="connsiteX32" fmla="*/ 63294 w 607639"/>
              <a:gd name="connsiteY32" fmla="*/ 430686 h 603193"/>
              <a:gd name="connsiteX33" fmla="*/ 51454 w 607639"/>
              <a:gd name="connsiteY33" fmla="*/ 418860 h 603193"/>
              <a:gd name="connsiteX34" fmla="*/ 556096 w 607639"/>
              <a:gd name="connsiteY34" fmla="*/ 379289 h 603193"/>
              <a:gd name="connsiteX35" fmla="*/ 607639 w 607639"/>
              <a:gd name="connsiteY35" fmla="*/ 430686 h 603193"/>
              <a:gd name="connsiteX36" fmla="*/ 556096 w 607639"/>
              <a:gd name="connsiteY36" fmla="*/ 482173 h 603193"/>
              <a:gd name="connsiteX37" fmla="*/ 508648 w 607639"/>
              <a:gd name="connsiteY37" fmla="*/ 450516 h 603193"/>
              <a:gd name="connsiteX38" fmla="*/ 451407 w 607639"/>
              <a:gd name="connsiteY38" fmla="*/ 450516 h 603193"/>
              <a:gd name="connsiteX39" fmla="*/ 451407 w 607639"/>
              <a:gd name="connsiteY39" fmla="*/ 391116 h 603193"/>
              <a:gd name="connsiteX40" fmla="*/ 491021 w 607639"/>
              <a:gd name="connsiteY40" fmla="*/ 391116 h 603193"/>
              <a:gd name="connsiteX41" fmla="*/ 491021 w 607639"/>
              <a:gd name="connsiteY41" fmla="*/ 410946 h 603193"/>
              <a:gd name="connsiteX42" fmla="*/ 508648 w 607639"/>
              <a:gd name="connsiteY42" fmla="*/ 410946 h 603193"/>
              <a:gd name="connsiteX43" fmla="*/ 556096 w 607639"/>
              <a:gd name="connsiteY43" fmla="*/ 379289 h 603193"/>
              <a:gd name="connsiteX44" fmla="*/ 51454 w 607639"/>
              <a:gd name="connsiteY44" fmla="*/ 379289 h 603193"/>
              <a:gd name="connsiteX45" fmla="*/ 98991 w 607639"/>
              <a:gd name="connsiteY45" fmla="*/ 410946 h 603193"/>
              <a:gd name="connsiteX46" fmla="*/ 116618 w 607639"/>
              <a:gd name="connsiteY46" fmla="*/ 410946 h 603193"/>
              <a:gd name="connsiteX47" fmla="*/ 116618 w 607639"/>
              <a:gd name="connsiteY47" fmla="*/ 391116 h 603193"/>
              <a:gd name="connsiteX48" fmla="*/ 156232 w 607639"/>
              <a:gd name="connsiteY48" fmla="*/ 391116 h 603193"/>
              <a:gd name="connsiteX49" fmla="*/ 156232 w 607639"/>
              <a:gd name="connsiteY49" fmla="*/ 450516 h 603193"/>
              <a:gd name="connsiteX50" fmla="*/ 98991 w 607639"/>
              <a:gd name="connsiteY50" fmla="*/ 450516 h 603193"/>
              <a:gd name="connsiteX51" fmla="*/ 51454 w 607639"/>
              <a:gd name="connsiteY51" fmla="*/ 482173 h 603193"/>
              <a:gd name="connsiteX52" fmla="*/ 0 w 607639"/>
              <a:gd name="connsiteY52" fmla="*/ 430686 h 603193"/>
              <a:gd name="connsiteX53" fmla="*/ 51454 w 607639"/>
              <a:gd name="connsiteY53" fmla="*/ 379289 h 603193"/>
              <a:gd name="connsiteX54" fmla="*/ 341954 w 607639"/>
              <a:gd name="connsiteY54" fmla="*/ 186810 h 603193"/>
              <a:gd name="connsiteX55" fmla="*/ 323621 w 607639"/>
              <a:gd name="connsiteY55" fmla="*/ 205029 h 603193"/>
              <a:gd name="connsiteX56" fmla="*/ 323621 w 607639"/>
              <a:gd name="connsiteY56" fmla="*/ 371399 h 603193"/>
              <a:gd name="connsiteX57" fmla="*/ 341954 w 607639"/>
              <a:gd name="connsiteY57" fmla="*/ 389618 h 603193"/>
              <a:gd name="connsiteX58" fmla="*/ 358951 w 607639"/>
              <a:gd name="connsiteY58" fmla="*/ 378064 h 603193"/>
              <a:gd name="connsiteX59" fmla="*/ 328694 w 607639"/>
              <a:gd name="connsiteY59" fmla="*/ 359579 h 603193"/>
              <a:gd name="connsiteX60" fmla="*/ 358061 w 607639"/>
              <a:gd name="connsiteY60" fmla="*/ 333006 h 603193"/>
              <a:gd name="connsiteX61" fmla="*/ 375237 w 607639"/>
              <a:gd name="connsiteY61" fmla="*/ 340649 h 603193"/>
              <a:gd name="connsiteX62" fmla="*/ 398375 w 607639"/>
              <a:gd name="connsiteY62" fmla="*/ 317542 h 603193"/>
              <a:gd name="connsiteX63" fmla="*/ 398286 w 607639"/>
              <a:gd name="connsiteY63" fmla="*/ 317098 h 603193"/>
              <a:gd name="connsiteX64" fmla="*/ 375237 w 607639"/>
              <a:gd name="connsiteY64" fmla="*/ 321541 h 603193"/>
              <a:gd name="connsiteX65" fmla="*/ 375237 w 607639"/>
              <a:gd name="connsiteY65" fmla="*/ 281993 h 603193"/>
              <a:gd name="connsiteX66" fmla="*/ 398286 w 607639"/>
              <a:gd name="connsiteY66" fmla="*/ 258886 h 603193"/>
              <a:gd name="connsiteX67" fmla="*/ 388141 w 607639"/>
              <a:gd name="connsiteY67" fmla="*/ 239778 h 603193"/>
              <a:gd name="connsiteX68" fmla="*/ 362244 w 607639"/>
              <a:gd name="connsiteY68" fmla="*/ 259242 h 603193"/>
              <a:gd name="connsiteX69" fmla="*/ 348361 w 607639"/>
              <a:gd name="connsiteY69" fmla="*/ 222182 h 603193"/>
              <a:gd name="connsiteX70" fmla="*/ 360197 w 607639"/>
              <a:gd name="connsiteY70" fmla="*/ 205029 h 603193"/>
              <a:gd name="connsiteX71" fmla="*/ 341954 w 607639"/>
              <a:gd name="connsiteY71" fmla="*/ 186810 h 603193"/>
              <a:gd name="connsiteX72" fmla="*/ 265686 w 607639"/>
              <a:gd name="connsiteY72" fmla="*/ 186810 h 603193"/>
              <a:gd name="connsiteX73" fmla="*/ 247354 w 607639"/>
              <a:gd name="connsiteY73" fmla="*/ 205029 h 603193"/>
              <a:gd name="connsiteX74" fmla="*/ 259279 w 607639"/>
              <a:gd name="connsiteY74" fmla="*/ 222182 h 603193"/>
              <a:gd name="connsiteX75" fmla="*/ 245396 w 607639"/>
              <a:gd name="connsiteY75" fmla="*/ 259242 h 603193"/>
              <a:gd name="connsiteX76" fmla="*/ 219499 w 607639"/>
              <a:gd name="connsiteY76" fmla="*/ 239778 h 603193"/>
              <a:gd name="connsiteX77" fmla="*/ 209265 w 607639"/>
              <a:gd name="connsiteY77" fmla="*/ 258886 h 603193"/>
              <a:gd name="connsiteX78" fmla="*/ 232403 w 607639"/>
              <a:gd name="connsiteY78" fmla="*/ 281993 h 603193"/>
              <a:gd name="connsiteX79" fmla="*/ 232403 w 607639"/>
              <a:gd name="connsiteY79" fmla="*/ 321541 h 603193"/>
              <a:gd name="connsiteX80" fmla="*/ 209265 w 607639"/>
              <a:gd name="connsiteY80" fmla="*/ 317098 h 603193"/>
              <a:gd name="connsiteX81" fmla="*/ 209265 w 607639"/>
              <a:gd name="connsiteY81" fmla="*/ 317542 h 603193"/>
              <a:gd name="connsiteX82" fmla="*/ 232403 w 607639"/>
              <a:gd name="connsiteY82" fmla="*/ 340649 h 603193"/>
              <a:gd name="connsiteX83" fmla="*/ 249490 w 607639"/>
              <a:gd name="connsiteY83" fmla="*/ 333006 h 603193"/>
              <a:gd name="connsiteX84" fmla="*/ 278857 w 607639"/>
              <a:gd name="connsiteY84" fmla="*/ 359579 h 603193"/>
              <a:gd name="connsiteX85" fmla="*/ 248689 w 607639"/>
              <a:gd name="connsiteY85" fmla="*/ 378064 h 603193"/>
              <a:gd name="connsiteX86" fmla="*/ 265686 w 607639"/>
              <a:gd name="connsiteY86" fmla="*/ 389618 h 603193"/>
              <a:gd name="connsiteX87" fmla="*/ 284019 w 607639"/>
              <a:gd name="connsiteY87" fmla="*/ 371399 h 603193"/>
              <a:gd name="connsiteX88" fmla="*/ 284019 w 607639"/>
              <a:gd name="connsiteY88" fmla="*/ 205029 h 603193"/>
              <a:gd name="connsiteX89" fmla="*/ 265686 w 607639"/>
              <a:gd name="connsiteY89" fmla="*/ 186810 h 603193"/>
              <a:gd name="connsiteX90" fmla="*/ 332965 w 607639"/>
              <a:gd name="connsiteY90" fmla="*/ 39548 h 603193"/>
              <a:gd name="connsiteX91" fmla="*/ 245752 w 607639"/>
              <a:gd name="connsiteY91" fmla="*/ 85407 h 603193"/>
              <a:gd name="connsiteX92" fmla="*/ 237832 w 607639"/>
              <a:gd name="connsiteY92" fmla="*/ 97404 h 603193"/>
              <a:gd name="connsiteX93" fmla="*/ 224038 w 607639"/>
              <a:gd name="connsiteY93" fmla="*/ 93583 h 603193"/>
              <a:gd name="connsiteX94" fmla="*/ 205705 w 607639"/>
              <a:gd name="connsiteY94" fmla="*/ 91183 h 603193"/>
              <a:gd name="connsiteX95" fmla="*/ 140028 w 607639"/>
              <a:gd name="connsiteY95" fmla="*/ 144418 h 603193"/>
              <a:gd name="connsiteX96" fmla="*/ 138248 w 607639"/>
              <a:gd name="connsiteY96" fmla="*/ 155438 h 603193"/>
              <a:gd name="connsiteX97" fmla="*/ 127836 w 607639"/>
              <a:gd name="connsiteY97" fmla="*/ 159615 h 603193"/>
              <a:gd name="connsiteX98" fmla="*/ 88857 w 607639"/>
              <a:gd name="connsiteY98" fmla="*/ 215338 h 603193"/>
              <a:gd name="connsiteX99" fmla="*/ 152754 w 607639"/>
              <a:gd name="connsiteY99" fmla="*/ 275861 h 603193"/>
              <a:gd name="connsiteX100" fmla="*/ 171977 w 607639"/>
              <a:gd name="connsiteY100" fmla="*/ 275861 h 603193"/>
              <a:gd name="connsiteX101" fmla="*/ 169663 w 607639"/>
              <a:gd name="connsiteY101" fmla="*/ 258886 h 603193"/>
              <a:gd name="connsiteX102" fmla="*/ 207930 w 607639"/>
              <a:gd name="connsiteY102" fmla="*/ 201208 h 603193"/>
              <a:gd name="connsiteX103" fmla="*/ 265686 w 607639"/>
              <a:gd name="connsiteY103" fmla="*/ 147173 h 603193"/>
              <a:gd name="connsiteX104" fmla="*/ 303776 w 607639"/>
              <a:gd name="connsiteY104" fmla="*/ 161570 h 603193"/>
              <a:gd name="connsiteX105" fmla="*/ 341954 w 607639"/>
              <a:gd name="connsiteY105" fmla="*/ 147173 h 603193"/>
              <a:gd name="connsiteX106" fmla="*/ 399710 w 607639"/>
              <a:gd name="connsiteY106" fmla="*/ 201208 h 603193"/>
              <a:gd name="connsiteX107" fmla="*/ 437977 w 607639"/>
              <a:gd name="connsiteY107" fmla="*/ 258886 h 603193"/>
              <a:gd name="connsiteX108" fmla="*/ 435574 w 607639"/>
              <a:gd name="connsiteY108" fmla="*/ 275861 h 603193"/>
              <a:gd name="connsiteX109" fmla="*/ 454886 w 607639"/>
              <a:gd name="connsiteY109" fmla="*/ 275861 h 603193"/>
              <a:gd name="connsiteX110" fmla="*/ 518783 w 607639"/>
              <a:gd name="connsiteY110" fmla="*/ 215338 h 603193"/>
              <a:gd name="connsiteX111" fmla="*/ 455598 w 607639"/>
              <a:gd name="connsiteY111" fmla="*/ 154816 h 603193"/>
              <a:gd name="connsiteX112" fmla="*/ 436375 w 607639"/>
              <a:gd name="connsiteY112" fmla="*/ 154638 h 603193"/>
              <a:gd name="connsiteX113" fmla="*/ 435930 w 607639"/>
              <a:gd name="connsiteY113" fmla="*/ 135531 h 603193"/>
              <a:gd name="connsiteX114" fmla="*/ 405317 w 607639"/>
              <a:gd name="connsiteY114" fmla="*/ 67899 h 603193"/>
              <a:gd name="connsiteX115" fmla="*/ 332965 w 607639"/>
              <a:gd name="connsiteY115" fmla="*/ 39548 h 603193"/>
              <a:gd name="connsiteX116" fmla="*/ 332965 w 607639"/>
              <a:gd name="connsiteY116" fmla="*/ 0 h 603193"/>
              <a:gd name="connsiteX117" fmla="*/ 432549 w 607639"/>
              <a:gd name="connsiteY117" fmla="*/ 39015 h 603193"/>
              <a:gd name="connsiteX118" fmla="*/ 474019 w 607639"/>
              <a:gd name="connsiteY118" fmla="*/ 116956 h 603193"/>
              <a:gd name="connsiteX119" fmla="*/ 528127 w 607639"/>
              <a:gd name="connsiteY119" fmla="*/ 144685 h 603193"/>
              <a:gd name="connsiteX120" fmla="*/ 558385 w 607639"/>
              <a:gd name="connsiteY120" fmla="*/ 215338 h 603193"/>
              <a:gd name="connsiteX121" fmla="*/ 491017 w 607639"/>
              <a:gd name="connsiteY121" fmla="*/ 309099 h 603193"/>
              <a:gd name="connsiteX122" fmla="*/ 491017 w 607639"/>
              <a:gd name="connsiteY122" fmla="*/ 351580 h 603193"/>
              <a:gd name="connsiteX123" fmla="*/ 451415 w 607639"/>
              <a:gd name="connsiteY123" fmla="*/ 351580 h 603193"/>
              <a:gd name="connsiteX124" fmla="*/ 451415 w 607639"/>
              <a:gd name="connsiteY124" fmla="*/ 315409 h 603193"/>
              <a:gd name="connsiteX125" fmla="*/ 437888 w 607639"/>
              <a:gd name="connsiteY125" fmla="*/ 315409 h 603193"/>
              <a:gd name="connsiteX126" fmla="*/ 437977 w 607639"/>
              <a:gd name="connsiteY126" fmla="*/ 317542 h 603193"/>
              <a:gd name="connsiteX127" fmla="*/ 399710 w 607639"/>
              <a:gd name="connsiteY127" fmla="*/ 375220 h 603193"/>
              <a:gd name="connsiteX128" fmla="*/ 379420 w 607639"/>
              <a:gd name="connsiteY128" fmla="*/ 415391 h 603193"/>
              <a:gd name="connsiteX129" fmla="*/ 379420 w 607639"/>
              <a:gd name="connsiteY129" fmla="*/ 442586 h 603193"/>
              <a:gd name="connsiteX130" fmla="*/ 339818 w 607639"/>
              <a:gd name="connsiteY130" fmla="*/ 442586 h 603193"/>
              <a:gd name="connsiteX131" fmla="*/ 339818 w 607639"/>
              <a:gd name="connsiteY131" fmla="*/ 429166 h 603193"/>
              <a:gd name="connsiteX132" fmla="*/ 303776 w 607639"/>
              <a:gd name="connsiteY132" fmla="*/ 414858 h 603193"/>
              <a:gd name="connsiteX133" fmla="*/ 267822 w 607639"/>
              <a:gd name="connsiteY133" fmla="*/ 429166 h 603193"/>
              <a:gd name="connsiteX134" fmla="*/ 267822 w 607639"/>
              <a:gd name="connsiteY134" fmla="*/ 442586 h 603193"/>
              <a:gd name="connsiteX135" fmla="*/ 228220 w 607639"/>
              <a:gd name="connsiteY135" fmla="*/ 442586 h 603193"/>
              <a:gd name="connsiteX136" fmla="*/ 228220 w 607639"/>
              <a:gd name="connsiteY136" fmla="*/ 415391 h 603193"/>
              <a:gd name="connsiteX137" fmla="*/ 207930 w 607639"/>
              <a:gd name="connsiteY137" fmla="*/ 375220 h 603193"/>
              <a:gd name="connsiteX138" fmla="*/ 169663 w 607639"/>
              <a:gd name="connsiteY138" fmla="*/ 317542 h 603193"/>
              <a:gd name="connsiteX139" fmla="*/ 169752 w 607639"/>
              <a:gd name="connsiteY139" fmla="*/ 315409 h 603193"/>
              <a:gd name="connsiteX140" fmla="*/ 156225 w 607639"/>
              <a:gd name="connsiteY140" fmla="*/ 315409 h 603193"/>
              <a:gd name="connsiteX141" fmla="*/ 156225 w 607639"/>
              <a:gd name="connsiteY141" fmla="*/ 351580 h 603193"/>
              <a:gd name="connsiteX142" fmla="*/ 116623 w 607639"/>
              <a:gd name="connsiteY142" fmla="*/ 351580 h 603193"/>
              <a:gd name="connsiteX143" fmla="*/ 116623 w 607639"/>
              <a:gd name="connsiteY143" fmla="*/ 309099 h 603193"/>
              <a:gd name="connsiteX144" fmla="*/ 49255 w 607639"/>
              <a:gd name="connsiteY144" fmla="*/ 215338 h 603193"/>
              <a:gd name="connsiteX145" fmla="*/ 103274 w 607639"/>
              <a:gd name="connsiteY145" fmla="*/ 127354 h 603193"/>
              <a:gd name="connsiteX146" fmla="*/ 136735 w 607639"/>
              <a:gd name="connsiteY146" fmla="*/ 76253 h 603193"/>
              <a:gd name="connsiteX147" fmla="*/ 205705 w 607639"/>
              <a:gd name="connsiteY147" fmla="*/ 51635 h 603193"/>
              <a:gd name="connsiteX148" fmla="*/ 220745 w 607639"/>
              <a:gd name="connsiteY148" fmla="*/ 52701 h 603193"/>
              <a:gd name="connsiteX149" fmla="*/ 332965 w 607639"/>
              <a:gd name="connsiteY149" fmla="*/ 0 h 60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7639" h="603193">
                <a:moveTo>
                  <a:pt x="359592" y="539929"/>
                </a:moveTo>
                <a:cubicBezTo>
                  <a:pt x="353096" y="539929"/>
                  <a:pt x="347757" y="545260"/>
                  <a:pt x="347757" y="551746"/>
                </a:cubicBezTo>
                <a:cubicBezTo>
                  <a:pt x="347757" y="558321"/>
                  <a:pt x="353096" y="563564"/>
                  <a:pt x="359592" y="563564"/>
                </a:cubicBezTo>
                <a:cubicBezTo>
                  <a:pt x="366177" y="563564"/>
                  <a:pt x="371427" y="558321"/>
                  <a:pt x="371427" y="551746"/>
                </a:cubicBezTo>
                <a:cubicBezTo>
                  <a:pt x="371427" y="545260"/>
                  <a:pt x="366177" y="539929"/>
                  <a:pt x="359592" y="539929"/>
                </a:cubicBezTo>
                <a:close/>
                <a:moveTo>
                  <a:pt x="247958" y="539929"/>
                </a:moveTo>
                <a:cubicBezTo>
                  <a:pt x="241462" y="539929"/>
                  <a:pt x="236123" y="545260"/>
                  <a:pt x="236123" y="551746"/>
                </a:cubicBezTo>
                <a:cubicBezTo>
                  <a:pt x="236123" y="558321"/>
                  <a:pt x="241462" y="563564"/>
                  <a:pt x="247958" y="563564"/>
                </a:cubicBezTo>
                <a:cubicBezTo>
                  <a:pt x="254543" y="563564"/>
                  <a:pt x="259793" y="558321"/>
                  <a:pt x="259793" y="551746"/>
                </a:cubicBezTo>
                <a:cubicBezTo>
                  <a:pt x="259793" y="545260"/>
                  <a:pt x="254543" y="539929"/>
                  <a:pt x="247958" y="539929"/>
                </a:cubicBezTo>
                <a:close/>
                <a:moveTo>
                  <a:pt x="339837" y="482173"/>
                </a:moveTo>
                <a:lnTo>
                  <a:pt x="379436" y="482173"/>
                </a:lnTo>
                <a:lnTo>
                  <a:pt x="379436" y="504298"/>
                </a:lnTo>
                <a:cubicBezTo>
                  <a:pt x="398033" y="512117"/>
                  <a:pt x="411114" y="530421"/>
                  <a:pt x="411114" y="551746"/>
                </a:cubicBezTo>
                <a:cubicBezTo>
                  <a:pt x="411114" y="580091"/>
                  <a:pt x="387978" y="603193"/>
                  <a:pt x="359592" y="603193"/>
                </a:cubicBezTo>
                <a:cubicBezTo>
                  <a:pt x="331206" y="603193"/>
                  <a:pt x="308159" y="580091"/>
                  <a:pt x="308159" y="551746"/>
                </a:cubicBezTo>
                <a:cubicBezTo>
                  <a:pt x="308159" y="530421"/>
                  <a:pt x="321240" y="512117"/>
                  <a:pt x="339837" y="504298"/>
                </a:cubicBezTo>
                <a:close/>
                <a:moveTo>
                  <a:pt x="228203" y="482173"/>
                </a:moveTo>
                <a:lnTo>
                  <a:pt x="267802" y="482173"/>
                </a:lnTo>
                <a:lnTo>
                  <a:pt x="267802" y="504298"/>
                </a:lnTo>
                <a:cubicBezTo>
                  <a:pt x="286399" y="512117"/>
                  <a:pt x="299480" y="530421"/>
                  <a:pt x="299480" y="551746"/>
                </a:cubicBezTo>
                <a:cubicBezTo>
                  <a:pt x="299480" y="580091"/>
                  <a:pt x="276344" y="603193"/>
                  <a:pt x="247958" y="603193"/>
                </a:cubicBezTo>
                <a:cubicBezTo>
                  <a:pt x="219572" y="603193"/>
                  <a:pt x="196525" y="580091"/>
                  <a:pt x="196525" y="551746"/>
                </a:cubicBezTo>
                <a:cubicBezTo>
                  <a:pt x="196525" y="530421"/>
                  <a:pt x="209606" y="512117"/>
                  <a:pt x="228203" y="504298"/>
                </a:cubicBezTo>
                <a:close/>
                <a:moveTo>
                  <a:pt x="556096" y="418860"/>
                </a:moveTo>
                <a:cubicBezTo>
                  <a:pt x="549597" y="418860"/>
                  <a:pt x="544256" y="424195"/>
                  <a:pt x="544256" y="430686"/>
                </a:cubicBezTo>
                <a:cubicBezTo>
                  <a:pt x="544256" y="437267"/>
                  <a:pt x="549597" y="442602"/>
                  <a:pt x="556096" y="442602"/>
                </a:cubicBezTo>
                <a:cubicBezTo>
                  <a:pt x="562683" y="442602"/>
                  <a:pt x="567936" y="437267"/>
                  <a:pt x="567936" y="430686"/>
                </a:cubicBezTo>
                <a:cubicBezTo>
                  <a:pt x="567936" y="424195"/>
                  <a:pt x="562683" y="418860"/>
                  <a:pt x="556096" y="418860"/>
                </a:cubicBezTo>
                <a:close/>
                <a:moveTo>
                  <a:pt x="51454" y="418860"/>
                </a:moveTo>
                <a:cubicBezTo>
                  <a:pt x="44956" y="418860"/>
                  <a:pt x="39614" y="424195"/>
                  <a:pt x="39614" y="430686"/>
                </a:cubicBezTo>
                <a:cubicBezTo>
                  <a:pt x="39614" y="437267"/>
                  <a:pt x="44956" y="442602"/>
                  <a:pt x="51454" y="442602"/>
                </a:cubicBezTo>
                <a:cubicBezTo>
                  <a:pt x="58042" y="442602"/>
                  <a:pt x="63294" y="437267"/>
                  <a:pt x="63294" y="430686"/>
                </a:cubicBezTo>
                <a:cubicBezTo>
                  <a:pt x="63294" y="424195"/>
                  <a:pt x="58042" y="418860"/>
                  <a:pt x="51454" y="418860"/>
                </a:cubicBezTo>
                <a:close/>
                <a:moveTo>
                  <a:pt x="556096" y="379289"/>
                </a:moveTo>
                <a:cubicBezTo>
                  <a:pt x="584494" y="379289"/>
                  <a:pt x="607639" y="402409"/>
                  <a:pt x="607639" y="430686"/>
                </a:cubicBezTo>
                <a:cubicBezTo>
                  <a:pt x="607639" y="459053"/>
                  <a:pt x="584494" y="482173"/>
                  <a:pt x="556096" y="482173"/>
                </a:cubicBezTo>
                <a:cubicBezTo>
                  <a:pt x="534731" y="482173"/>
                  <a:pt x="516392" y="469101"/>
                  <a:pt x="508648" y="450516"/>
                </a:cubicBezTo>
                <a:lnTo>
                  <a:pt x="451407" y="450516"/>
                </a:lnTo>
                <a:lnTo>
                  <a:pt x="451407" y="391116"/>
                </a:lnTo>
                <a:lnTo>
                  <a:pt x="491021" y="391116"/>
                </a:lnTo>
                <a:lnTo>
                  <a:pt x="491021" y="410946"/>
                </a:lnTo>
                <a:lnTo>
                  <a:pt x="508648" y="410946"/>
                </a:lnTo>
                <a:cubicBezTo>
                  <a:pt x="516392" y="392361"/>
                  <a:pt x="534731" y="379289"/>
                  <a:pt x="556096" y="379289"/>
                </a:cubicBezTo>
                <a:close/>
                <a:moveTo>
                  <a:pt x="51454" y="379289"/>
                </a:moveTo>
                <a:cubicBezTo>
                  <a:pt x="72819" y="379289"/>
                  <a:pt x="91247" y="392361"/>
                  <a:pt x="98991" y="410946"/>
                </a:cubicBezTo>
                <a:lnTo>
                  <a:pt x="116618" y="410946"/>
                </a:lnTo>
                <a:lnTo>
                  <a:pt x="116618" y="391116"/>
                </a:lnTo>
                <a:lnTo>
                  <a:pt x="156232" y="391116"/>
                </a:lnTo>
                <a:lnTo>
                  <a:pt x="156232" y="450516"/>
                </a:lnTo>
                <a:lnTo>
                  <a:pt x="98991" y="450516"/>
                </a:lnTo>
                <a:cubicBezTo>
                  <a:pt x="91247" y="469101"/>
                  <a:pt x="72819" y="482173"/>
                  <a:pt x="51454" y="482173"/>
                </a:cubicBezTo>
                <a:cubicBezTo>
                  <a:pt x="23056" y="482173"/>
                  <a:pt x="0" y="459053"/>
                  <a:pt x="0" y="430686"/>
                </a:cubicBezTo>
                <a:cubicBezTo>
                  <a:pt x="0" y="402409"/>
                  <a:pt x="23056" y="379289"/>
                  <a:pt x="51454" y="379289"/>
                </a:cubicBezTo>
                <a:close/>
                <a:moveTo>
                  <a:pt x="341954" y="186810"/>
                </a:moveTo>
                <a:cubicBezTo>
                  <a:pt x="331808" y="186810"/>
                  <a:pt x="323621" y="194987"/>
                  <a:pt x="323621" y="205029"/>
                </a:cubicBezTo>
                <a:lnTo>
                  <a:pt x="323621" y="371399"/>
                </a:lnTo>
                <a:cubicBezTo>
                  <a:pt x="323621" y="381442"/>
                  <a:pt x="331808" y="389618"/>
                  <a:pt x="341954" y="389618"/>
                </a:cubicBezTo>
                <a:cubicBezTo>
                  <a:pt x="349696" y="389618"/>
                  <a:pt x="356281" y="384819"/>
                  <a:pt x="358951" y="378064"/>
                </a:cubicBezTo>
                <a:cubicBezTo>
                  <a:pt x="347382" y="374954"/>
                  <a:pt x="336881" y="368555"/>
                  <a:pt x="328694" y="359579"/>
                </a:cubicBezTo>
                <a:lnTo>
                  <a:pt x="358061" y="333006"/>
                </a:lnTo>
                <a:cubicBezTo>
                  <a:pt x="362511" y="337894"/>
                  <a:pt x="368652" y="340649"/>
                  <a:pt x="375237" y="340649"/>
                </a:cubicBezTo>
                <a:cubicBezTo>
                  <a:pt x="387963" y="340649"/>
                  <a:pt x="398286" y="330251"/>
                  <a:pt x="398375" y="317542"/>
                </a:cubicBezTo>
                <a:cubicBezTo>
                  <a:pt x="398375" y="317364"/>
                  <a:pt x="398286" y="317275"/>
                  <a:pt x="398286" y="317098"/>
                </a:cubicBezTo>
                <a:cubicBezTo>
                  <a:pt x="391167" y="319942"/>
                  <a:pt x="383335" y="321541"/>
                  <a:pt x="375237" y="321541"/>
                </a:cubicBezTo>
                <a:lnTo>
                  <a:pt x="375237" y="281993"/>
                </a:lnTo>
                <a:cubicBezTo>
                  <a:pt x="387963" y="281993"/>
                  <a:pt x="398286" y="271595"/>
                  <a:pt x="398286" y="258886"/>
                </a:cubicBezTo>
                <a:cubicBezTo>
                  <a:pt x="398286" y="251065"/>
                  <a:pt x="394282" y="243955"/>
                  <a:pt x="388141" y="239778"/>
                </a:cubicBezTo>
                <a:cubicBezTo>
                  <a:pt x="381645" y="248488"/>
                  <a:pt x="372745" y="255331"/>
                  <a:pt x="362244" y="259242"/>
                </a:cubicBezTo>
                <a:lnTo>
                  <a:pt x="348361" y="222182"/>
                </a:lnTo>
                <a:cubicBezTo>
                  <a:pt x="355481" y="219515"/>
                  <a:pt x="360197" y="212672"/>
                  <a:pt x="360197" y="205029"/>
                </a:cubicBezTo>
                <a:cubicBezTo>
                  <a:pt x="360197" y="194987"/>
                  <a:pt x="352010" y="186810"/>
                  <a:pt x="341954" y="186810"/>
                </a:cubicBezTo>
                <a:close/>
                <a:moveTo>
                  <a:pt x="265686" y="186810"/>
                </a:moveTo>
                <a:cubicBezTo>
                  <a:pt x="255630" y="186810"/>
                  <a:pt x="247354" y="194987"/>
                  <a:pt x="247354" y="205029"/>
                </a:cubicBezTo>
                <a:cubicBezTo>
                  <a:pt x="247354" y="212672"/>
                  <a:pt x="252159" y="219515"/>
                  <a:pt x="259279" y="222182"/>
                </a:cubicBezTo>
                <a:lnTo>
                  <a:pt x="245396" y="259242"/>
                </a:lnTo>
                <a:cubicBezTo>
                  <a:pt x="234895" y="255331"/>
                  <a:pt x="225995" y="248399"/>
                  <a:pt x="219499" y="239778"/>
                </a:cubicBezTo>
                <a:cubicBezTo>
                  <a:pt x="213358" y="243955"/>
                  <a:pt x="209265" y="251065"/>
                  <a:pt x="209265" y="258886"/>
                </a:cubicBezTo>
                <a:cubicBezTo>
                  <a:pt x="209265" y="271595"/>
                  <a:pt x="219677" y="281993"/>
                  <a:pt x="232403" y="281993"/>
                </a:cubicBezTo>
                <a:lnTo>
                  <a:pt x="232403" y="321541"/>
                </a:lnTo>
                <a:cubicBezTo>
                  <a:pt x="224216" y="321541"/>
                  <a:pt x="216473" y="319942"/>
                  <a:pt x="209265" y="317098"/>
                </a:cubicBezTo>
                <a:cubicBezTo>
                  <a:pt x="209265" y="317275"/>
                  <a:pt x="209265" y="317364"/>
                  <a:pt x="209265" y="317542"/>
                </a:cubicBezTo>
                <a:cubicBezTo>
                  <a:pt x="209265" y="330251"/>
                  <a:pt x="219677" y="340649"/>
                  <a:pt x="232403" y="340649"/>
                </a:cubicBezTo>
                <a:cubicBezTo>
                  <a:pt x="238988" y="340649"/>
                  <a:pt x="245040" y="337894"/>
                  <a:pt x="249490" y="333006"/>
                </a:cubicBezTo>
                <a:lnTo>
                  <a:pt x="278857" y="359579"/>
                </a:lnTo>
                <a:cubicBezTo>
                  <a:pt x="270759" y="368555"/>
                  <a:pt x="260169" y="374954"/>
                  <a:pt x="248689" y="378064"/>
                </a:cubicBezTo>
                <a:cubicBezTo>
                  <a:pt x="251359" y="384819"/>
                  <a:pt x="257944" y="389618"/>
                  <a:pt x="265686" y="389618"/>
                </a:cubicBezTo>
                <a:cubicBezTo>
                  <a:pt x="275743" y="389618"/>
                  <a:pt x="284019" y="381442"/>
                  <a:pt x="284019" y="371399"/>
                </a:cubicBezTo>
                <a:lnTo>
                  <a:pt x="284019" y="205029"/>
                </a:lnTo>
                <a:cubicBezTo>
                  <a:pt x="284019" y="194987"/>
                  <a:pt x="275832" y="186810"/>
                  <a:pt x="265686" y="186810"/>
                </a:cubicBezTo>
                <a:close/>
                <a:moveTo>
                  <a:pt x="332965" y="39548"/>
                </a:moveTo>
                <a:cubicBezTo>
                  <a:pt x="297368" y="39548"/>
                  <a:pt x="264796" y="56701"/>
                  <a:pt x="245752" y="85407"/>
                </a:cubicBezTo>
                <a:lnTo>
                  <a:pt x="237832" y="97404"/>
                </a:lnTo>
                <a:lnTo>
                  <a:pt x="224038" y="93583"/>
                </a:lnTo>
                <a:cubicBezTo>
                  <a:pt x="218075" y="91983"/>
                  <a:pt x="211935" y="91183"/>
                  <a:pt x="205705" y="91183"/>
                </a:cubicBezTo>
                <a:cubicBezTo>
                  <a:pt x="173223" y="91183"/>
                  <a:pt x="145012" y="114112"/>
                  <a:pt x="140028" y="144418"/>
                </a:cubicBezTo>
                <a:lnTo>
                  <a:pt x="138248" y="155438"/>
                </a:lnTo>
                <a:lnTo>
                  <a:pt x="127836" y="159615"/>
                </a:lnTo>
                <a:cubicBezTo>
                  <a:pt x="104164" y="169125"/>
                  <a:pt x="88857" y="190987"/>
                  <a:pt x="88857" y="215338"/>
                </a:cubicBezTo>
                <a:cubicBezTo>
                  <a:pt x="88857" y="248666"/>
                  <a:pt x="117513" y="275861"/>
                  <a:pt x="152754" y="275861"/>
                </a:cubicBezTo>
                <a:lnTo>
                  <a:pt x="171977" y="275861"/>
                </a:lnTo>
                <a:cubicBezTo>
                  <a:pt x="170464" y="270440"/>
                  <a:pt x="169663" y="264752"/>
                  <a:pt x="169663" y="258886"/>
                </a:cubicBezTo>
                <a:cubicBezTo>
                  <a:pt x="169663" y="233291"/>
                  <a:pt x="185415" y="210895"/>
                  <a:pt x="207930" y="201208"/>
                </a:cubicBezTo>
                <a:cubicBezTo>
                  <a:pt x="209888" y="171169"/>
                  <a:pt x="235073" y="147173"/>
                  <a:pt x="265686" y="147173"/>
                </a:cubicBezTo>
                <a:cubicBezTo>
                  <a:pt x="280281" y="147173"/>
                  <a:pt x="293630" y="152594"/>
                  <a:pt x="303776" y="161570"/>
                </a:cubicBezTo>
                <a:cubicBezTo>
                  <a:pt x="314010" y="152594"/>
                  <a:pt x="327359" y="147173"/>
                  <a:pt x="341954" y="147173"/>
                </a:cubicBezTo>
                <a:cubicBezTo>
                  <a:pt x="372567" y="147173"/>
                  <a:pt x="397752" y="171169"/>
                  <a:pt x="399710" y="201208"/>
                </a:cubicBezTo>
                <a:cubicBezTo>
                  <a:pt x="422225" y="210895"/>
                  <a:pt x="437977" y="233291"/>
                  <a:pt x="437977" y="258886"/>
                </a:cubicBezTo>
                <a:cubicBezTo>
                  <a:pt x="437977" y="264752"/>
                  <a:pt x="437087" y="270440"/>
                  <a:pt x="435574" y="275861"/>
                </a:cubicBezTo>
                <a:lnTo>
                  <a:pt x="454886" y="275861"/>
                </a:lnTo>
                <a:cubicBezTo>
                  <a:pt x="490038" y="275861"/>
                  <a:pt x="518783" y="248666"/>
                  <a:pt x="518783" y="215338"/>
                </a:cubicBezTo>
                <a:cubicBezTo>
                  <a:pt x="518783" y="182367"/>
                  <a:pt x="490394" y="155172"/>
                  <a:pt x="455598" y="154816"/>
                </a:cubicBezTo>
                <a:lnTo>
                  <a:pt x="436375" y="154638"/>
                </a:lnTo>
                <a:lnTo>
                  <a:pt x="435930" y="135531"/>
                </a:lnTo>
                <a:cubicBezTo>
                  <a:pt x="435396" y="109935"/>
                  <a:pt x="424539" y="85851"/>
                  <a:pt x="405317" y="67899"/>
                </a:cubicBezTo>
                <a:cubicBezTo>
                  <a:pt x="385916" y="49591"/>
                  <a:pt x="360286" y="39548"/>
                  <a:pt x="332965" y="39548"/>
                </a:cubicBezTo>
                <a:close/>
                <a:moveTo>
                  <a:pt x="332965" y="0"/>
                </a:moveTo>
                <a:cubicBezTo>
                  <a:pt x="370342" y="0"/>
                  <a:pt x="405762" y="13864"/>
                  <a:pt x="432549" y="39015"/>
                </a:cubicBezTo>
                <a:cubicBezTo>
                  <a:pt x="455064" y="60256"/>
                  <a:pt x="469392" y="87451"/>
                  <a:pt x="474019" y="116956"/>
                </a:cubicBezTo>
                <a:cubicBezTo>
                  <a:pt x="494399" y="120600"/>
                  <a:pt x="513176" y="130198"/>
                  <a:pt x="528127" y="144685"/>
                </a:cubicBezTo>
                <a:cubicBezTo>
                  <a:pt x="547617" y="163526"/>
                  <a:pt x="558385" y="188677"/>
                  <a:pt x="558385" y="215338"/>
                </a:cubicBezTo>
                <a:cubicBezTo>
                  <a:pt x="558385" y="258175"/>
                  <a:pt x="530352" y="294880"/>
                  <a:pt x="491017" y="309099"/>
                </a:cubicBezTo>
                <a:lnTo>
                  <a:pt x="491017" y="351580"/>
                </a:lnTo>
                <a:lnTo>
                  <a:pt x="451415" y="351580"/>
                </a:lnTo>
                <a:lnTo>
                  <a:pt x="451415" y="315409"/>
                </a:lnTo>
                <a:lnTo>
                  <a:pt x="437888" y="315409"/>
                </a:lnTo>
                <a:cubicBezTo>
                  <a:pt x="437888" y="316120"/>
                  <a:pt x="437977" y="316831"/>
                  <a:pt x="437977" y="317542"/>
                </a:cubicBezTo>
                <a:cubicBezTo>
                  <a:pt x="437977" y="343404"/>
                  <a:pt x="422136" y="365711"/>
                  <a:pt x="399710" y="375220"/>
                </a:cubicBezTo>
                <a:cubicBezTo>
                  <a:pt x="398642" y="391306"/>
                  <a:pt x="390989" y="405615"/>
                  <a:pt x="379420" y="415391"/>
                </a:cubicBezTo>
                <a:lnTo>
                  <a:pt x="379420" y="442586"/>
                </a:lnTo>
                <a:lnTo>
                  <a:pt x="339818" y="442586"/>
                </a:lnTo>
                <a:lnTo>
                  <a:pt x="339818" y="429166"/>
                </a:lnTo>
                <a:cubicBezTo>
                  <a:pt x="326024" y="428722"/>
                  <a:pt x="313476" y="423389"/>
                  <a:pt x="303776" y="414858"/>
                </a:cubicBezTo>
                <a:cubicBezTo>
                  <a:pt x="294075" y="423389"/>
                  <a:pt x="281527" y="428633"/>
                  <a:pt x="267822" y="429166"/>
                </a:cubicBezTo>
                <a:lnTo>
                  <a:pt x="267822" y="442586"/>
                </a:lnTo>
                <a:lnTo>
                  <a:pt x="228220" y="442586"/>
                </a:lnTo>
                <a:lnTo>
                  <a:pt x="228220" y="415391"/>
                </a:lnTo>
                <a:cubicBezTo>
                  <a:pt x="216651" y="405615"/>
                  <a:pt x="208998" y="391306"/>
                  <a:pt x="207930" y="375220"/>
                </a:cubicBezTo>
                <a:cubicBezTo>
                  <a:pt x="185415" y="365711"/>
                  <a:pt x="169663" y="343404"/>
                  <a:pt x="169663" y="317542"/>
                </a:cubicBezTo>
                <a:cubicBezTo>
                  <a:pt x="169663" y="316831"/>
                  <a:pt x="169663" y="316120"/>
                  <a:pt x="169752" y="315409"/>
                </a:cubicBezTo>
                <a:lnTo>
                  <a:pt x="156225" y="315409"/>
                </a:lnTo>
                <a:lnTo>
                  <a:pt x="156225" y="351580"/>
                </a:lnTo>
                <a:lnTo>
                  <a:pt x="116623" y="351580"/>
                </a:lnTo>
                <a:lnTo>
                  <a:pt x="116623" y="309099"/>
                </a:lnTo>
                <a:cubicBezTo>
                  <a:pt x="77288" y="294880"/>
                  <a:pt x="49255" y="258175"/>
                  <a:pt x="49255" y="215338"/>
                </a:cubicBezTo>
                <a:cubicBezTo>
                  <a:pt x="49255" y="178279"/>
                  <a:pt x="70168" y="144774"/>
                  <a:pt x="103274" y="127354"/>
                </a:cubicBezTo>
                <a:cubicBezTo>
                  <a:pt x="108791" y="107625"/>
                  <a:pt x="120450" y="89761"/>
                  <a:pt x="136735" y="76253"/>
                </a:cubicBezTo>
                <a:cubicBezTo>
                  <a:pt x="155869" y="60344"/>
                  <a:pt x="180431" y="51635"/>
                  <a:pt x="205705" y="51635"/>
                </a:cubicBezTo>
                <a:cubicBezTo>
                  <a:pt x="210778" y="51635"/>
                  <a:pt x="215761" y="51990"/>
                  <a:pt x="220745" y="52701"/>
                </a:cubicBezTo>
                <a:cubicBezTo>
                  <a:pt x="247710" y="19463"/>
                  <a:pt x="288736" y="0"/>
                  <a:pt x="332965" y="0"/>
                </a:cubicBezTo>
                <a:close/>
              </a:path>
            </a:pathLst>
          </a:cu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15" name="ai_165406"/>
          <p:cNvSpPr>
            <a:spLocks noChangeAspect="1"/>
          </p:cNvSpPr>
          <p:nvPr/>
        </p:nvSpPr>
        <p:spPr>
          <a:xfrm>
            <a:off x="2679617" y="4074125"/>
            <a:ext cx="441815" cy="383220"/>
          </a:xfrm>
          <a:custGeom>
            <a:avLst/>
            <a:gdLst>
              <a:gd name="connsiteX0" fmla="*/ 303820 w 607639"/>
              <a:gd name="connsiteY0" fmla="*/ 112552 h 527053"/>
              <a:gd name="connsiteX1" fmla="*/ 347324 w 607639"/>
              <a:gd name="connsiteY1" fmla="*/ 155985 h 527053"/>
              <a:gd name="connsiteX2" fmla="*/ 303820 w 607639"/>
              <a:gd name="connsiteY2" fmla="*/ 199418 h 527053"/>
              <a:gd name="connsiteX3" fmla="*/ 260316 w 607639"/>
              <a:gd name="connsiteY3" fmla="*/ 155985 h 527053"/>
              <a:gd name="connsiteX4" fmla="*/ 303820 w 607639"/>
              <a:gd name="connsiteY4" fmla="*/ 112552 h 527053"/>
              <a:gd name="connsiteX5" fmla="*/ 303775 w 607639"/>
              <a:gd name="connsiteY5" fmla="*/ 72970 h 527053"/>
              <a:gd name="connsiteX6" fmla="*/ 220644 w 607639"/>
              <a:gd name="connsiteY6" fmla="*/ 155983 h 527053"/>
              <a:gd name="connsiteX7" fmla="*/ 303775 w 607639"/>
              <a:gd name="connsiteY7" fmla="*/ 238996 h 527053"/>
              <a:gd name="connsiteX8" fmla="*/ 386906 w 607639"/>
              <a:gd name="connsiteY8" fmla="*/ 155983 h 527053"/>
              <a:gd name="connsiteX9" fmla="*/ 303775 w 607639"/>
              <a:gd name="connsiteY9" fmla="*/ 72970 h 527053"/>
              <a:gd name="connsiteX10" fmla="*/ 303775 w 607639"/>
              <a:gd name="connsiteY10" fmla="*/ 0 h 527053"/>
              <a:gd name="connsiteX11" fmla="*/ 459979 w 607639"/>
              <a:gd name="connsiteY11" fmla="*/ 155983 h 527053"/>
              <a:gd name="connsiteX12" fmla="*/ 426246 w 607639"/>
              <a:gd name="connsiteY12" fmla="*/ 252594 h 527053"/>
              <a:gd name="connsiteX13" fmla="*/ 500922 w 607639"/>
              <a:gd name="connsiteY13" fmla="*/ 294812 h 527053"/>
              <a:gd name="connsiteX14" fmla="*/ 517388 w 607639"/>
              <a:gd name="connsiteY14" fmla="*/ 292057 h 527053"/>
              <a:gd name="connsiteX15" fmla="*/ 567943 w 607639"/>
              <a:gd name="connsiteY15" fmla="*/ 342451 h 527053"/>
              <a:gd name="connsiteX16" fmla="*/ 537236 w 607639"/>
              <a:gd name="connsiteY16" fmla="*/ 388935 h 527053"/>
              <a:gd name="connsiteX17" fmla="*/ 537236 w 607639"/>
              <a:gd name="connsiteY17" fmla="*/ 419420 h 527053"/>
              <a:gd name="connsiteX18" fmla="*/ 607639 w 607639"/>
              <a:gd name="connsiteY18" fmla="*/ 507322 h 527053"/>
              <a:gd name="connsiteX19" fmla="*/ 607639 w 607639"/>
              <a:gd name="connsiteY19" fmla="*/ 527053 h 527053"/>
              <a:gd name="connsiteX20" fmla="*/ 427136 w 607639"/>
              <a:gd name="connsiteY20" fmla="*/ 527053 h 527053"/>
              <a:gd name="connsiteX21" fmla="*/ 427136 w 607639"/>
              <a:gd name="connsiteY21" fmla="*/ 507322 h 527053"/>
              <a:gd name="connsiteX22" fmla="*/ 497540 w 607639"/>
              <a:gd name="connsiteY22" fmla="*/ 419420 h 527053"/>
              <a:gd name="connsiteX23" fmla="*/ 497540 w 607639"/>
              <a:gd name="connsiteY23" fmla="*/ 388935 h 527053"/>
              <a:gd name="connsiteX24" fmla="*/ 466833 w 607639"/>
              <a:gd name="connsiteY24" fmla="*/ 342451 h 527053"/>
              <a:gd name="connsiteX25" fmla="*/ 470660 w 607639"/>
              <a:gd name="connsiteY25" fmla="*/ 323253 h 527053"/>
              <a:gd name="connsiteX26" fmla="*/ 396608 w 607639"/>
              <a:gd name="connsiteY26" fmla="*/ 281302 h 527053"/>
              <a:gd name="connsiteX27" fmla="*/ 323623 w 607639"/>
              <a:gd name="connsiteY27" fmla="*/ 310632 h 527053"/>
              <a:gd name="connsiteX28" fmla="*/ 323623 w 607639"/>
              <a:gd name="connsiteY28" fmla="*/ 419420 h 527053"/>
              <a:gd name="connsiteX29" fmla="*/ 394026 w 607639"/>
              <a:gd name="connsiteY29" fmla="*/ 507322 h 527053"/>
              <a:gd name="connsiteX30" fmla="*/ 394026 w 607639"/>
              <a:gd name="connsiteY30" fmla="*/ 527053 h 527053"/>
              <a:gd name="connsiteX31" fmla="*/ 213613 w 607639"/>
              <a:gd name="connsiteY31" fmla="*/ 527053 h 527053"/>
              <a:gd name="connsiteX32" fmla="*/ 213613 w 607639"/>
              <a:gd name="connsiteY32" fmla="*/ 507322 h 527053"/>
              <a:gd name="connsiteX33" fmla="*/ 284016 w 607639"/>
              <a:gd name="connsiteY33" fmla="*/ 419420 h 527053"/>
              <a:gd name="connsiteX34" fmla="*/ 284016 w 607639"/>
              <a:gd name="connsiteY34" fmla="*/ 310632 h 527053"/>
              <a:gd name="connsiteX35" fmla="*/ 211032 w 607639"/>
              <a:gd name="connsiteY35" fmla="*/ 281302 h 527053"/>
              <a:gd name="connsiteX36" fmla="*/ 136890 w 607639"/>
              <a:gd name="connsiteY36" fmla="*/ 323253 h 527053"/>
              <a:gd name="connsiteX37" fmla="*/ 140717 w 607639"/>
              <a:gd name="connsiteY37" fmla="*/ 342451 h 527053"/>
              <a:gd name="connsiteX38" fmla="*/ 110011 w 607639"/>
              <a:gd name="connsiteY38" fmla="*/ 388935 h 527053"/>
              <a:gd name="connsiteX39" fmla="*/ 110011 w 607639"/>
              <a:gd name="connsiteY39" fmla="*/ 419420 h 527053"/>
              <a:gd name="connsiteX40" fmla="*/ 180414 w 607639"/>
              <a:gd name="connsiteY40" fmla="*/ 507322 h 527053"/>
              <a:gd name="connsiteX41" fmla="*/ 180414 w 607639"/>
              <a:gd name="connsiteY41" fmla="*/ 527053 h 527053"/>
              <a:gd name="connsiteX42" fmla="*/ 0 w 607639"/>
              <a:gd name="connsiteY42" fmla="*/ 527053 h 527053"/>
              <a:gd name="connsiteX43" fmla="*/ 0 w 607639"/>
              <a:gd name="connsiteY43" fmla="*/ 507322 h 527053"/>
              <a:gd name="connsiteX44" fmla="*/ 70403 w 607639"/>
              <a:gd name="connsiteY44" fmla="*/ 419420 h 527053"/>
              <a:gd name="connsiteX45" fmla="*/ 70403 w 607639"/>
              <a:gd name="connsiteY45" fmla="*/ 388935 h 527053"/>
              <a:gd name="connsiteX46" fmla="*/ 39696 w 607639"/>
              <a:gd name="connsiteY46" fmla="*/ 342451 h 527053"/>
              <a:gd name="connsiteX47" fmla="*/ 90251 w 607639"/>
              <a:gd name="connsiteY47" fmla="*/ 292057 h 527053"/>
              <a:gd name="connsiteX48" fmla="*/ 106717 w 607639"/>
              <a:gd name="connsiteY48" fmla="*/ 294812 h 527053"/>
              <a:gd name="connsiteX49" fmla="*/ 181304 w 607639"/>
              <a:gd name="connsiteY49" fmla="*/ 252594 h 527053"/>
              <a:gd name="connsiteX50" fmla="*/ 147660 w 607639"/>
              <a:gd name="connsiteY50" fmla="*/ 155983 h 527053"/>
              <a:gd name="connsiteX51" fmla="*/ 303775 w 607639"/>
              <a:gd name="connsiteY51" fmla="*/ 0 h 5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7639" h="527053">
                <a:moveTo>
                  <a:pt x="303820" y="112552"/>
                </a:moveTo>
                <a:cubicBezTo>
                  <a:pt x="327847" y="112552"/>
                  <a:pt x="347324" y="131998"/>
                  <a:pt x="347324" y="155985"/>
                </a:cubicBezTo>
                <a:cubicBezTo>
                  <a:pt x="347324" y="179972"/>
                  <a:pt x="327847" y="199418"/>
                  <a:pt x="303820" y="199418"/>
                </a:cubicBezTo>
                <a:cubicBezTo>
                  <a:pt x="279793" y="199418"/>
                  <a:pt x="260316" y="179972"/>
                  <a:pt x="260316" y="155985"/>
                </a:cubicBezTo>
                <a:cubicBezTo>
                  <a:pt x="260316" y="131998"/>
                  <a:pt x="279793" y="112552"/>
                  <a:pt x="303820" y="112552"/>
                </a:cubicBezTo>
                <a:close/>
                <a:moveTo>
                  <a:pt x="303775" y="72970"/>
                </a:moveTo>
                <a:cubicBezTo>
                  <a:pt x="257937" y="72970"/>
                  <a:pt x="220644" y="110210"/>
                  <a:pt x="220644" y="155983"/>
                </a:cubicBezTo>
                <a:cubicBezTo>
                  <a:pt x="220644" y="201756"/>
                  <a:pt x="257937" y="238996"/>
                  <a:pt x="303775" y="238996"/>
                </a:cubicBezTo>
                <a:cubicBezTo>
                  <a:pt x="349613" y="238996"/>
                  <a:pt x="386906" y="201756"/>
                  <a:pt x="386906" y="155983"/>
                </a:cubicBezTo>
                <a:cubicBezTo>
                  <a:pt x="386906" y="110210"/>
                  <a:pt x="349613" y="72970"/>
                  <a:pt x="303775" y="72970"/>
                </a:cubicBezTo>
                <a:close/>
                <a:moveTo>
                  <a:pt x="303775" y="0"/>
                </a:moveTo>
                <a:cubicBezTo>
                  <a:pt x="389932" y="0"/>
                  <a:pt x="459979" y="69948"/>
                  <a:pt x="459979" y="155983"/>
                </a:cubicBezTo>
                <a:cubicBezTo>
                  <a:pt x="459979" y="192423"/>
                  <a:pt x="447341" y="226020"/>
                  <a:pt x="426246" y="252594"/>
                </a:cubicBezTo>
                <a:lnTo>
                  <a:pt x="500922" y="294812"/>
                </a:lnTo>
                <a:cubicBezTo>
                  <a:pt x="506084" y="293034"/>
                  <a:pt x="511602" y="292057"/>
                  <a:pt x="517388" y="292057"/>
                </a:cubicBezTo>
                <a:cubicBezTo>
                  <a:pt x="545246" y="292057"/>
                  <a:pt x="567943" y="314632"/>
                  <a:pt x="567943" y="342451"/>
                </a:cubicBezTo>
                <a:cubicBezTo>
                  <a:pt x="567943" y="363249"/>
                  <a:pt x="555215" y="381202"/>
                  <a:pt x="537236" y="388935"/>
                </a:cubicBezTo>
                <a:lnTo>
                  <a:pt x="537236" y="419420"/>
                </a:lnTo>
                <a:cubicBezTo>
                  <a:pt x="577466" y="428486"/>
                  <a:pt x="607639" y="464393"/>
                  <a:pt x="607639" y="507322"/>
                </a:cubicBezTo>
                <a:lnTo>
                  <a:pt x="607639" y="527053"/>
                </a:lnTo>
                <a:lnTo>
                  <a:pt x="427136" y="527053"/>
                </a:lnTo>
                <a:lnTo>
                  <a:pt x="427136" y="507322"/>
                </a:lnTo>
                <a:cubicBezTo>
                  <a:pt x="427136" y="464393"/>
                  <a:pt x="457309" y="428486"/>
                  <a:pt x="497540" y="419420"/>
                </a:cubicBezTo>
                <a:lnTo>
                  <a:pt x="497540" y="388935"/>
                </a:lnTo>
                <a:cubicBezTo>
                  <a:pt x="479560" y="381202"/>
                  <a:pt x="466833" y="363249"/>
                  <a:pt x="466833" y="342451"/>
                </a:cubicBezTo>
                <a:cubicBezTo>
                  <a:pt x="466833" y="335696"/>
                  <a:pt x="468257" y="329208"/>
                  <a:pt x="470660" y="323253"/>
                </a:cubicBezTo>
                <a:lnTo>
                  <a:pt x="396608" y="281302"/>
                </a:lnTo>
                <a:cubicBezTo>
                  <a:pt x="375691" y="296767"/>
                  <a:pt x="350681" y="307166"/>
                  <a:pt x="323623" y="310632"/>
                </a:cubicBezTo>
                <a:lnTo>
                  <a:pt x="323623" y="419420"/>
                </a:lnTo>
                <a:cubicBezTo>
                  <a:pt x="363854" y="428486"/>
                  <a:pt x="394026" y="464393"/>
                  <a:pt x="394026" y="507322"/>
                </a:cubicBezTo>
                <a:lnTo>
                  <a:pt x="394026" y="527053"/>
                </a:lnTo>
                <a:lnTo>
                  <a:pt x="213613" y="527053"/>
                </a:lnTo>
                <a:lnTo>
                  <a:pt x="213613" y="507322"/>
                </a:lnTo>
                <a:cubicBezTo>
                  <a:pt x="213613" y="464393"/>
                  <a:pt x="243786" y="428486"/>
                  <a:pt x="284016" y="419420"/>
                </a:cubicBezTo>
                <a:lnTo>
                  <a:pt x="284016" y="310632"/>
                </a:lnTo>
                <a:cubicBezTo>
                  <a:pt x="256869" y="307166"/>
                  <a:pt x="231948" y="296767"/>
                  <a:pt x="211032" y="281302"/>
                </a:cubicBezTo>
                <a:lnTo>
                  <a:pt x="136890" y="323253"/>
                </a:lnTo>
                <a:cubicBezTo>
                  <a:pt x="139382" y="329208"/>
                  <a:pt x="140717" y="335696"/>
                  <a:pt x="140717" y="342451"/>
                </a:cubicBezTo>
                <a:cubicBezTo>
                  <a:pt x="140717" y="363249"/>
                  <a:pt x="128079" y="381202"/>
                  <a:pt x="110011" y="388935"/>
                </a:cubicBezTo>
                <a:lnTo>
                  <a:pt x="110011" y="419420"/>
                </a:lnTo>
                <a:cubicBezTo>
                  <a:pt x="150241" y="428486"/>
                  <a:pt x="180414" y="464393"/>
                  <a:pt x="180414" y="507322"/>
                </a:cubicBezTo>
                <a:lnTo>
                  <a:pt x="180414" y="527053"/>
                </a:lnTo>
                <a:lnTo>
                  <a:pt x="0" y="527053"/>
                </a:lnTo>
                <a:lnTo>
                  <a:pt x="0" y="507322"/>
                </a:lnTo>
                <a:cubicBezTo>
                  <a:pt x="0" y="464393"/>
                  <a:pt x="30173" y="428486"/>
                  <a:pt x="70403" y="419420"/>
                </a:cubicBezTo>
                <a:lnTo>
                  <a:pt x="70403" y="388935"/>
                </a:lnTo>
                <a:cubicBezTo>
                  <a:pt x="52335" y="381202"/>
                  <a:pt x="39696" y="363249"/>
                  <a:pt x="39696" y="342451"/>
                </a:cubicBezTo>
                <a:cubicBezTo>
                  <a:pt x="39696" y="314632"/>
                  <a:pt x="62393" y="292057"/>
                  <a:pt x="90251" y="292057"/>
                </a:cubicBezTo>
                <a:cubicBezTo>
                  <a:pt x="96037" y="292057"/>
                  <a:pt x="101555" y="293034"/>
                  <a:pt x="106717" y="294812"/>
                </a:cubicBezTo>
                <a:lnTo>
                  <a:pt x="181304" y="252594"/>
                </a:lnTo>
                <a:cubicBezTo>
                  <a:pt x="160299" y="226020"/>
                  <a:pt x="147660" y="192423"/>
                  <a:pt x="147660" y="155983"/>
                </a:cubicBezTo>
                <a:cubicBezTo>
                  <a:pt x="147660" y="69948"/>
                  <a:pt x="217707" y="0"/>
                  <a:pt x="303775" y="0"/>
                </a:cubicBezTo>
                <a:close/>
              </a:path>
            </a:pathLst>
          </a:custGeom>
          <a:solidFill>
            <a:srgbClr val="FDF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19" name="文本框 18"/>
          <p:cNvSpPr txBox="1"/>
          <p:nvPr/>
        </p:nvSpPr>
        <p:spPr>
          <a:xfrm>
            <a:off x="1068705" y="1641475"/>
            <a:ext cx="4488815" cy="1593215"/>
          </a:xfrm>
          <a:prstGeom prst="rect">
            <a:avLst/>
          </a:prstGeom>
          <a:noFill/>
        </p:spPr>
        <p:txBody>
          <a:bodyPr wrap="square" rtlCol="0" anchor="t">
            <a:noAutofit/>
          </a:bodyPr>
          <a:p>
            <a:pPr marL="0" marR="0" lvl="0" indent="0" algn="l" defTabSz="914400" rtl="0" eaLnBrk="1" fontAlgn="auto" latinLnBrk="0" hangingPunct="1">
              <a:lnSpc>
                <a:spcPct val="150000"/>
              </a:lnSpc>
              <a:spcBef>
                <a:spcPts val="0"/>
              </a:spcBef>
              <a:spcAft>
                <a:spcPts val="0"/>
              </a:spcAft>
              <a:buClrTx/>
              <a:buSzTx/>
              <a:buFont typeface="+mj-lt"/>
              <a:buNone/>
              <a:defRPr/>
            </a:pPr>
            <a:r>
              <a:rPr lang="en-US" altLang="zh-CN"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挑戰：</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面臨的困境</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5267325" y="1678305"/>
            <a:ext cx="6096000" cy="138366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 typeface="+mj-lt"/>
              <a:buNone/>
              <a:defRPr/>
            </a:pPr>
            <a:r>
              <a:rPr lang="en-US" altLang="zh-CN"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破局：</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lang="en-US" altLang="zh-CN"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AI</a:t>
            </a: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驅動的智能監管</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20"/>
          <p:cNvSpPr txBox="1"/>
          <p:nvPr/>
        </p:nvSpPr>
        <p:spPr>
          <a:xfrm>
            <a:off x="5267325" y="3815080"/>
            <a:ext cx="6096000" cy="138366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 typeface="+mj-lt"/>
              <a:buNone/>
              <a:defRPr/>
            </a:pPr>
            <a:r>
              <a:rPr lang="en-US" altLang="zh-CN"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未來：</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邁向智能監管新紀元</a:t>
            </a:r>
            <a:endParaRPr lang="zh-CN" altLang="en-US" sz="2800" noProof="0" dirty="0">
              <a:ln>
                <a:noFill/>
              </a:ln>
              <a:solidFill>
                <a:srgbClr val="FDF7F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2" grpId="0"/>
      <p:bldP spid="3" grpId="0"/>
      <p:bldP spid="4" grpId="0"/>
      <p:bldP spid="10" grpId="0" bldLvl="0" animBg="1"/>
      <p:bldP spid="11" grpId="0" bldLvl="0" animBg="1"/>
      <p:bldP spid="14" grpId="0" bldLvl="0" animBg="1"/>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9" name="矩形 8"/>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3" name="文本框 2"/>
          <p:cNvSpPr txBox="1"/>
          <p:nvPr/>
        </p:nvSpPr>
        <p:spPr>
          <a:xfrm>
            <a:off x="881380" y="3429000"/>
            <a:ext cx="8528050" cy="1427480"/>
          </a:xfrm>
          <a:prstGeom prst="rect">
            <a:avLst/>
          </a:prstGeom>
          <a:noFill/>
        </p:spPr>
        <p:txBody>
          <a:bodyPr wrap="square">
            <a:noAutofit/>
          </a:bodyPr>
          <a:lstStyle/>
          <a:p>
            <a:r>
              <a:rPr lang="zh-CN" altLang="en-US" sz="72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挑戰</a:t>
            </a:r>
            <a:r>
              <a:rPr lang="en-US" altLang="zh-CN"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面臨的困境</a:t>
            </a:r>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58922" y="1992570"/>
            <a:ext cx="3416899" cy="884630"/>
          </a:xfrm>
          <a:prstGeom prst="roundRect">
            <a:avLst>
              <a:gd name="adj" fmla="val 50000"/>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r>
              <a:rPr lang="en-US" altLang="zh-CN" sz="4400" dirty="0">
                <a:solidFill>
                  <a:srgbClr val="4F556F"/>
                </a:solidFill>
                <a:latin typeface="微软雅黑" panose="020B0503020204020204" pitchFamily="34" charset="-122"/>
                <a:ea typeface="微软雅黑" panose="020B0503020204020204" pitchFamily="34" charset="-122"/>
              </a:rPr>
              <a:t>Part. 01</a:t>
            </a:r>
            <a:endParaRPr lang="en-US" altLang="zh-CN" sz="4400" dirty="0">
              <a:solidFill>
                <a:srgbClr val="4F556F"/>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7234772" y="614074"/>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sp>
        <p:nvSpPr>
          <p:cNvPr id="8" name="箭头: V 形 7"/>
          <p:cNvSpPr/>
          <p:nvPr/>
        </p:nvSpPr>
        <p:spPr>
          <a:xfrm>
            <a:off x="10459972" y="6015036"/>
            <a:ext cx="624714" cy="607682"/>
          </a:xfrm>
          <a:prstGeom prst="chevron">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endParaRPr lang="zh-CN" altLang="en-US" sz="3200">
              <a:solidFill>
                <a:srgbClr val="4F556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5" grpId="0" bldLvl="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209675" y="1071880"/>
            <a:ext cx="5749925" cy="4713605"/>
          </a:xfrm>
          <a:prstGeom prst="rect">
            <a:avLst/>
          </a:prstGeom>
        </p:spPr>
      </p:pic>
      <p:grpSp>
        <p:nvGrpSpPr>
          <p:cNvPr id="8" name="组合 7"/>
          <p:cNvGrpSpPr/>
          <p:nvPr>
            <p:custDataLst>
              <p:tags r:id="rId2"/>
            </p:custDataLst>
          </p:nvPr>
        </p:nvGrpSpPr>
        <p:grpSpPr>
          <a:xfrm>
            <a:off x="7538720" y="1452880"/>
            <a:ext cx="3657600" cy="3945890"/>
            <a:chOff x="11396" y="2271"/>
            <a:chExt cx="5760" cy="6214"/>
          </a:xfrm>
        </p:grpSpPr>
        <p:sp>
          <p:nvSpPr>
            <p:cNvPr id="6" name="文本框 5"/>
            <p:cNvSpPr txBox="1"/>
            <p:nvPr/>
          </p:nvSpPr>
          <p:spPr>
            <a:xfrm>
              <a:off x="11396" y="2315"/>
              <a:ext cx="5760" cy="6170"/>
            </a:xfrm>
            <a:prstGeom prst="rect">
              <a:avLst/>
            </a:prstGeom>
            <a:noFill/>
          </p:spPr>
          <p:txBody>
            <a:bodyPr wrap="square" rtlCol="0" anchor="ctr" anchorCtr="0">
              <a:noAutofit/>
            </a:bodyPr>
            <a:p>
              <a:pPr algn="ctr">
                <a:lnSpc>
                  <a:spcPct val="150000"/>
                </a:lnSpc>
              </a:pPr>
              <a:r>
                <a:rPr lang="en-US" altLang="zh-CN" sz="2800">
                  <a:solidFill>
                    <a:schemeClr val="bg1"/>
                  </a:solidFill>
                </a:rPr>
                <a:t>↓</a:t>
              </a:r>
              <a:endParaRPr lang="en-US" altLang="zh-CN" sz="2800">
                <a:solidFill>
                  <a:schemeClr val="bg1"/>
                </a:solidFill>
              </a:endParaRPr>
            </a:p>
            <a:p>
              <a:pPr algn="ctr">
                <a:lnSpc>
                  <a:spcPct val="150000"/>
                </a:lnSpc>
              </a:pPr>
              <a:endParaRPr lang="en-US" altLang="zh-CN" sz="2800">
                <a:solidFill>
                  <a:schemeClr val="bg1"/>
                </a:solidFill>
              </a:endParaRPr>
            </a:p>
            <a:p>
              <a:pPr algn="ctr">
                <a:lnSpc>
                  <a:spcPct val="150000"/>
                </a:lnSpc>
              </a:pPr>
              <a:r>
                <a:rPr lang="en-US" altLang="zh-CN" sz="2800">
                  <a:solidFill>
                    <a:schemeClr val="bg1"/>
                  </a:solidFill>
                </a:rPr>
                <a:t>↓</a:t>
              </a:r>
              <a:endParaRPr lang="en-US" altLang="zh-CN" sz="2800">
                <a:solidFill>
                  <a:schemeClr val="bg1"/>
                </a:solidFill>
              </a:endParaRPr>
            </a:p>
            <a:p>
              <a:pPr algn="ctr">
                <a:lnSpc>
                  <a:spcPct val="150000"/>
                </a:lnSpc>
              </a:pPr>
              <a:endParaRPr lang="zh-CN" altLang="en-US" sz="2800">
                <a:solidFill>
                  <a:schemeClr val="bg1"/>
                </a:solidFill>
              </a:endParaRPr>
            </a:p>
          </p:txBody>
        </p:sp>
        <p:grpSp>
          <p:nvGrpSpPr>
            <p:cNvPr id="7" name="ïSḷîḑe"/>
            <p:cNvGrpSpPr/>
            <p:nvPr>
              <p:custDataLst>
                <p:tags r:id="rId3"/>
              </p:custDataLst>
            </p:nvPr>
          </p:nvGrpSpPr>
          <p:grpSpPr>
            <a:xfrm>
              <a:off x="12157" y="2271"/>
              <a:ext cx="4238" cy="5573"/>
              <a:chOff x="1045793" y="2260510"/>
              <a:chExt cx="2691317" cy="3538835"/>
            </a:xfrm>
          </p:grpSpPr>
          <p:cxnSp>
            <p:nvCxnSpPr>
              <p:cNvPr id="9" name="iSļiḑe"/>
              <p:cNvCxnSpPr>
                <a:stCxn id="11" idx="2"/>
                <a:endCxn id="13" idx="0"/>
              </p:cNvCxnSpPr>
              <p:nvPr>
                <p:custDataLst>
                  <p:tags r:id="rId4"/>
                </p:custDataLst>
              </p:nvPr>
            </p:nvCxnSpPr>
            <p:spPr>
              <a:xfrm>
                <a:off x="2387595" y="2948720"/>
                <a:ext cx="0" cy="2162415"/>
              </a:xfrm>
              <a:prstGeom prst="line">
                <a:avLst/>
              </a:prstGeom>
              <a:ln w="12700" cap="rnd">
                <a:gradFill>
                  <a:gsLst>
                    <a:gs pos="0">
                      <a:srgbClr val="F7E9DB"/>
                    </a:gs>
                    <a:gs pos="100000">
                      <a:srgbClr val="DDB184"/>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1" name="iṥḷïḋê"/>
              <p:cNvSpPr/>
              <p:nvPr>
                <p:custDataLst>
                  <p:tags r:id="rId5"/>
                </p:custDataLst>
              </p:nvPr>
            </p:nvSpPr>
            <p:spPr>
              <a:xfrm>
                <a:off x="1045793" y="2260510"/>
                <a:ext cx="2683603" cy="688210"/>
              </a:xfrm>
              <a:prstGeom prst="roundRect">
                <a:avLst>
                  <a:gd name="adj" fmla="val 50000"/>
                </a:avLst>
              </a:prstGeom>
              <a:gradFill>
                <a:gsLst>
                  <a:gs pos="0">
                    <a:srgbClr val="F7E9DB"/>
                  </a:gs>
                  <a:gs pos="100000">
                    <a:srgbClr val="DDB184"/>
                  </a:gs>
                </a:gsLst>
                <a:lin ang="5400000" scaled="1"/>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12" name="iṧlîḋê"/>
              <p:cNvSpPr/>
              <p:nvPr>
                <p:custDataLst>
                  <p:tags r:id="rId6"/>
                </p:custDataLst>
              </p:nvPr>
            </p:nvSpPr>
            <p:spPr>
              <a:xfrm>
                <a:off x="1045793" y="3638005"/>
                <a:ext cx="2683603" cy="688210"/>
              </a:xfrm>
              <a:prstGeom prst="roundRect">
                <a:avLst>
                  <a:gd name="adj" fmla="val 50000"/>
                </a:avLst>
              </a:prstGeom>
              <a:gradFill>
                <a:gsLst>
                  <a:gs pos="0">
                    <a:srgbClr val="F7E9DB"/>
                  </a:gs>
                  <a:gs pos="100000">
                    <a:srgbClr val="DDB184"/>
                  </a:gs>
                </a:gsLst>
                <a:lin ang="5400000" scaled="1"/>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13" name="ï$ľîḓè"/>
              <p:cNvSpPr/>
              <p:nvPr>
                <p:custDataLst>
                  <p:tags r:id="rId7"/>
                </p:custDataLst>
              </p:nvPr>
            </p:nvSpPr>
            <p:spPr>
              <a:xfrm>
                <a:off x="1045793" y="5111135"/>
                <a:ext cx="2683603" cy="688210"/>
              </a:xfrm>
              <a:prstGeom prst="roundRect">
                <a:avLst>
                  <a:gd name="adj" fmla="val 50000"/>
                </a:avLst>
              </a:prstGeom>
              <a:gradFill>
                <a:gsLst>
                  <a:gs pos="0">
                    <a:srgbClr val="F7E9DB"/>
                  </a:gs>
                  <a:gs pos="100000">
                    <a:srgbClr val="DDB184"/>
                  </a:gs>
                </a:gsLst>
                <a:lin ang="5400000" scaled="1"/>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14" name="iŝḷiḑe"/>
              <p:cNvSpPr txBox="1"/>
              <p:nvPr>
                <p:custDataLst>
                  <p:tags r:id="rId8"/>
                </p:custDataLst>
              </p:nvPr>
            </p:nvSpPr>
            <p:spPr>
              <a:xfrm>
                <a:off x="1053506" y="3778571"/>
                <a:ext cx="2683604" cy="460375"/>
              </a:xfrm>
              <a:prstGeom prst="rect">
                <a:avLst/>
              </a:prstGeom>
              <a:noFill/>
            </p:spPr>
            <p:txBody>
              <a:bodyPr wrap="square" rtlCol="0">
                <a:spAutoFit/>
              </a:bodyPr>
              <a:lstStyle/>
              <a:p>
                <a:pPr algn="ctr">
                  <a:buClrTx/>
                  <a:buSzTx/>
                </a:pPr>
                <a:r>
                  <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rPr>
                  <a:t>增值分化</a:t>
                </a:r>
                <a:endPar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endParaRPr>
              </a:p>
            </p:txBody>
          </p:sp>
          <p:sp>
            <p:nvSpPr>
              <p:cNvPr id="15" name="işlíďé"/>
              <p:cNvSpPr txBox="1"/>
              <p:nvPr>
                <p:custDataLst>
                  <p:tags r:id="rId9"/>
                </p:custDataLst>
              </p:nvPr>
            </p:nvSpPr>
            <p:spPr>
              <a:xfrm>
                <a:off x="1121746" y="2372854"/>
                <a:ext cx="2530772" cy="460375"/>
              </a:xfrm>
              <a:prstGeom prst="rect">
                <a:avLst/>
              </a:prstGeom>
              <a:noFill/>
            </p:spPr>
            <p:txBody>
              <a:bodyPr wrap="square" rtlCol="0">
                <a:spAutoFit/>
              </a:bodyPr>
              <a:lstStyle/>
              <a:p>
                <a:pPr algn="ctr"/>
                <a:r>
                  <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rPr>
                  <a:t>細胞分離</a:t>
                </a:r>
                <a:endPar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endParaRPr>
              </a:p>
            </p:txBody>
          </p:sp>
          <p:sp>
            <p:nvSpPr>
              <p:cNvPr id="16" name="îsḷîḓe"/>
              <p:cNvSpPr txBox="1"/>
              <p:nvPr>
                <p:custDataLst>
                  <p:tags r:id="rId10"/>
                </p:custDataLst>
              </p:nvPr>
            </p:nvSpPr>
            <p:spPr>
              <a:xfrm>
                <a:off x="1051336" y="5223479"/>
                <a:ext cx="2683603" cy="460375"/>
              </a:xfrm>
              <a:prstGeom prst="rect">
                <a:avLst/>
              </a:prstGeom>
              <a:noFill/>
            </p:spPr>
            <p:txBody>
              <a:bodyPr wrap="square" rtlCol="0">
                <a:spAutoFit/>
              </a:bodyPr>
              <a:lstStyle/>
              <a:p>
                <a:pPr algn="ctr">
                  <a:buClrTx/>
                  <a:buSzTx/>
                </a:pPr>
                <a:r>
                  <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rPr>
                  <a:t>肉類生產</a:t>
                </a:r>
                <a:endParaRPr lang="zh-CN" altLang="en-US" sz="2400" b="1" dirty="0">
                  <a:solidFill>
                    <a:srgbClr val="4F556F"/>
                  </a:solidFill>
                  <a:latin typeface="思源黑体 CN Medium" panose="020B0600000000000000" pitchFamily="34" charset="-122"/>
                  <a:ea typeface="思源黑体 CN Medium" panose="020B0600000000000000" pitchFamily="34" charset="-122"/>
                  <a:cs typeface="阿里巴巴普惠体" panose="00020600040101010101" charset="-122"/>
                  <a:sym typeface="+mn-ea"/>
                </a:endParaRPr>
              </a:p>
            </p:txBody>
          </p:sp>
        </p:gr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custDataLst>
              <p:tags r:id="rId1"/>
            </p:custDataLst>
          </p:nvPr>
        </p:nvSpPr>
        <p:spPr>
          <a:xfrm>
            <a:off x="6384925" y="1774825"/>
            <a:ext cx="1778635" cy="526415"/>
          </a:xfrm>
          <a:prstGeom prst="roundRect">
            <a:avLst>
              <a:gd name="adj" fmla="val 50000"/>
            </a:avLst>
          </a:prstGeom>
          <a:gradFill>
            <a:gsLst>
              <a:gs pos="0">
                <a:srgbClr val="F7E9DB"/>
              </a:gs>
              <a:gs pos="100000">
                <a:srgbClr val="DDB18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CN" altLang="en-US" sz="2400" b="1" dirty="0">
              <a:solidFill>
                <a:srgbClr val="4F556F"/>
              </a:solidFill>
              <a:latin typeface="微软雅黑" panose="020B0503020204020204" pitchFamily="34" charset="-122"/>
              <a:ea typeface="微软雅黑" panose="020B0503020204020204" pitchFamily="34" charset="-122"/>
            </a:endParaRPr>
          </a:p>
        </p:txBody>
      </p:sp>
      <p:sp>
        <p:nvSpPr>
          <p:cNvPr id="9" name="矩形: 圆角 8"/>
          <p:cNvSpPr/>
          <p:nvPr>
            <p:custDataLst>
              <p:tags r:id="rId2"/>
            </p:custDataLst>
          </p:nvPr>
        </p:nvSpPr>
        <p:spPr>
          <a:xfrm>
            <a:off x="4405477" y="1774852"/>
            <a:ext cx="1413163" cy="526473"/>
          </a:xfrm>
          <a:prstGeom prst="roundRect">
            <a:avLst>
              <a:gd name="adj" fmla="val 50000"/>
            </a:avLst>
          </a:prstGeom>
          <a:gradFill>
            <a:gsLst>
              <a:gs pos="0">
                <a:srgbClr val="F7E9DB"/>
              </a:gs>
              <a:gs pos="100000">
                <a:srgbClr val="DDB18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CN" altLang="en-US" sz="2400" b="1" dirty="0">
              <a:solidFill>
                <a:srgbClr val="4F556F"/>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78971" y="508000"/>
            <a:ext cx="11234058" cy="5842000"/>
            <a:chOff x="478971" y="508000"/>
            <a:chExt cx="11234058" cy="5842000"/>
          </a:xfrm>
        </p:grpSpPr>
        <p:sp>
          <p:nvSpPr>
            <p:cNvPr id="4" name="矩形: 圆角 3"/>
            <p:cNvSpPr/>
            <p:nvPr/>
          </p:nvSpPr>
          <p:spPr>
            <a:xfrm>
              <a:off x="478971" y="508000"/>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矩形: 圆角 4"/>
            <p:cNvSpPr/>
            <p:nvPr/>
          </p:nvSpPr>
          <p:spPr>
            <a:xfrm>
              <a:off x="626142" y="646859"/>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8" name="文本框 7"/>
          <p:cNvSpPr txBox="1"/>
          <p:nvPr/>
        </p:nvSpPr>
        <p:spPr>
          <a:xfrm>
            <a:off x="819694" y="422701"/>
            <a:ext cx="6096000" cy="1337945"/>
          </a:xfrm>
          <a:prstGeom prst="rect">
            <a:avLst/>
          </a:prstGeom>
          <a:noFill/>
        </p:spPr>
        <p:txBody>
          <a:bodyPr wrap="square">
            <a:spAutoFit/>
          </a:bodyPr>
          <a:lstStyle/>
          <a:p>
            <a:pPr lvl="0" algn="l">
              <a:lnSpc>
                <a:spcPct val="150000"/>
              </a:lnSpc>
              <a:buClrTx/>
              <a:buSzTx/>
              <a:buFontTx/>
              <a:defRPr/>
            </a:pPr>
            <a:r>
              <a:rPr lang="en-US" altLang="zh-CN" sz="5400" dirty="0">
                <a:solidFill>
                  <a:srgbClr val="FDF7F0"/>
                </a:solidFill>
                <a:latin typeface="微软雅黑" panose="020B0503020204020204" pitchFamily="34" charset="-122"/>
                <a:ea typeface="微软雅黑" panose="020B0503020204020204" pitchFamily="34" charset="-122"/>
              </a:rPr>
              <a:t>WHY</a:t>
            </a:r>
            <a:r>
              <a:rPr lang="zh-CN" altLang="en-US" sz="5400" dirty="0">
                <a:solidFill>
                  <a:srgbClr val="FDF7F0"/>
                </a:solidFill>
                <a:latin typeface="微软雅黑" panose="020B0503020204020204" pitchFamily="34" charset="-122"/>
                <a:ea typeface="微软雅黑" panose="020B0503020204020204" pitchFamily="34" charset="-122"/>
              </a:rPr>
              <a:t>？</a:t>
            </a:r>
            <a:endParaRPr lang="zh-CN" altLang="en-US" sz="5400" dirty="0">
              <a:solidFill>
                <a:srgbClr val="FDF7F0"/>
              </a:solidFill>
              <a:latin typeface="微软雅黑" panose="020B0503020204020204" pitchFamily="34" charset="-122"/>
              <a:ea typeface="微软雅黑" panose="020B0503020204020204" pitchFamily="34" charset="-122"/>
            </a:endParaRPr>
          </a:p>
        </p:txBody>
      </p:sp>
      <p:cxnSp>
        <p:nvCxnSpPr>
          <p:cNvPr id="7" name="直接连接符 6"/>
          <p:cNvCxnSpPr/>
          <p:nvPr>
            <p:custDataLst>
              <p:tags r:id="rId3"/>
            </p:custDataLst>
          </p:nvPr>
        </p:nvCxnSpPr>
        <p:spPr>
          <a:xfrm>
            <a:off x="6102013" y="1775035"/>
            <a:ext cx="0" cy="4253346"/>
          </a:xfrm>
          <a:prstGeom prst="line">
            <a:avLst/>
          </a:prstGeom>
          <a:ln>
            <a:gradFill>
              <a:gsLst>
                <a:gs pos="0">
                  <a:srgbClr val="F7E9DB"/>
                </a:gs>
                <a:gs pos="100000">
                  <a:srgbClr val="DDB184"/>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A-矩形 4"/>
          <p:cNvSpPr>
            <a:spLocks noChangeArrowheads="1"/>
          </p:cNvSpPr>
          <p:nvPr>
            <p:custDataLst>
              <p:tags r:id="rId4"/>
            </p:custDataLst>
          </p:nvPr>
        </p:nvSpPr>
        <p:spPr bwMode="auto">
          <a:xfrm>
            <a:off x="819913" y="1689720"/>
            <a:ext cx="4873905" cy="313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50000"/>
              </a:lnSpc>
            </a:pPr>
            <a:r>
              <a:rPr lang="zh-CN" altLang="en-US" sz="2400" b="1" dirty="0">
                <a:solidFill>
                  <a:srgbClr val="4F556F"/>
                </a:solidFill>
                <a:latin typeface="微软雅黑" panose="020B0503020204020204" pitchFamily="34" charset="-122"/>
                <a:ea typeface="微软雅黑" panose="020B0503020204020204" pitchFamily="34" charset="-122"/>
                <a:cs typeface="微软雅黑" panose="020B0503020204020204" pitchFamily="34" charset="-122"/>
                <a:sym typeface="+mn-lt"/>
              </a:rPr>
              <a:t>傳統監管</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r">
              <a:lnSpc>
                <a:spcPct val="150000"/>
              </a:lnSpc>
            </a:pPr>
            <a:r>
              <a:rPr lang="zh-CN" altLang="en-US" sz="1600" dirty="0">
                <a:noFill/>
                <a:latin typeface="微软雅黑" panose="020B0503020204020204" pitchFamily="34" charset="-122"/>
                <a:ea typeface="微软雅黑" panose="020B0503020204020204" pitchFamily="34" charset="-122"/>
                <a:cs typeface="微软雅黑" panose="020B0503020204020204" pitchFamily="34" charset="-122"/>
                <a:sym typeface="+mn-lt"/>
              </a:rPr>
              <a:t>人工智能可以為學生提供個性化的學習體驗，通過分析學生的學習行為和表現，為他們提供更適合的教育資源和學習計劃，並及時給出反饋。此外，人工智能還可以輔助教師評估學生的學習情況</a:t>
            </a:r>
            <a:r>
              <a:rPr lang="en-US" altLang="zh-CN" sz="1600" dirty="0">
                <a:no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noFill/>
                <a:latin typeface="微软雅黑" panose="020B0503020204020204" pitchFamily="34" charset="-122"/>
                <a:ea typeface="微软雅黑" panose="020B0503020204020204" pitchFamily="34" charset="-122"/>
                <a:cs typeface="微软雅黑" panose="020B0503020204020204" pitchFamily="34" charset="-122"/>
                <a:sym typeface="+mn-lt"/>
              </a:rPr>
              <a:t>幫助他們更好地制定教學計劃和教學方法，人工智能還可以為學生提供互動式的學習體驗，通過虛擬現實和增強現實技術，幫助學生更好地理解和記憶教學內容。</a:t>
            </a:r>
            <a:endParaRPr lang="zh-CN" altLang="en-US" sz="1600" dirty="0">
              <a:no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3" name="PA-矩形 4"/>
          <p:cNvSpPr>
            <a:spLocks noChangeArrowheads="1"/>
          </p:cNvSpPr>
          <p:nvPr>
            <p:custDataLst>
              <p:tags r:id="rId5"/>
            </p:custDataLst>
          </p:nvPr>
        </p:nvSpPr>
        <p:spPr bwMode="auto">
          <a:xfrm>
            <a:off x="6492503" y="1689720"/>
            <a:ext cx="4829400" cy="313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400" b="1" dirty="0">
                <a:solidFill>
                  <a:srgbClr val="4F556F"/>
                </a:solidFill>
                <a:latin typeface="微软雅黑" panose="020B0503020204020204" pitchFamily="34" charset="-122"/>
                <a:ea typeface="微软雅黑" panose="020B0503020204020204" pitchFamily="34" charset="-122"/>
                <a:cs typeface="阿里巴巴普惠体" panose="00020600040101010101" charset="-122"/>
                <a:sym typeface="+mn-lt"/>
              </a:rPr>
              <a:t>細胞培養肉</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600" dirty="0">
                <a:noFill/>
                <a:latin typeface="微软雅黑" panose="020B0503020204020204" pitchFamily="34" charset="-122"/>
                <a:ea typeface="微软雅黑" panose="020B0503020204020204" pitchFamily="34" charset="-122"/>
                <a:cs typeface="+mn-ea"/>
                <a:sym typeface="+mn-lt"/>
              </a:rPr>
              <a:t>通過使用智能化的學習系統和平臺，可以實現在線自主學習、個性化教學和智能化評估等多種功能，激發學生學習興趣和積極性，實現更為豐富的教學方法和更全面的學習體驗。同時，智能化的教學系統可以更好地記錄學生學習數據，為學生的學習提供更為全面的反饋和指導幫助學生更好地發掘自身潛能，實現個人化的學習規劃和進階。</a:t>
            </a:r>
            <a:endParaRPr lang="zh-CN" altLang="en-US" sz="1600" dirty="0">
              <a:noFill/>
              <a:latin typeface="微软雅黑" panose="020B0503020204020204" pitchFamily="34" charset="-122"/>
              <a:ea typeface="微软雅黑" panose="020B0503020204020204" pitchFamily="34" charset="-122"/>
              <a:cs typeface="+mn-ea"/>
              <a:sym typeface="+mn-lt"/>
            </a:endParaRPr>
          </a:p>
        </p:txBody>
      </p:sp>
      <p:grpSp>
        <p:nvGrpSpPr>
          <p:cNvPr id="14" name="组合 13"/>
          <p:cNvGrpSpPr/>
          <p:nvPr>
            <p:custDataLst>
              <p:tags r:id="rId6"/>
            </p:custDataLst>
          </p:nvPr>
        </p:nvGrpSpPr>
        <p:grpSpPr>
          <a:xfrm>
            <a:off x="8446717" y="1985671"/>
            <a:ext cx="447675" cy="104775"/>
            <a:chOff x="5505450" y="4829175"/>
            <a:chExt cx="447675" cy="104775"/>
          </a:xfrm>
          <a:gradFill>
            <a:gsLst>
              <a:gs pos="0">
                <a:srgbClr val="F7E9DB"/>
              </a:gs>
              <a:gs pos="100000">
                <a:srgbClr val="DDB184"/>
              </a:gs>
            </a:gsLst>
            <a:lin ang="5400000" scaled="1"/>
          </a:gradFill>
        </p:grpSpPr>
        <p:sp>
          <p:nvSpPr>
            <p:cNvPr id="15" name="椭圆 14"/>
            <p:cNvSpPr/>
            <p:nvPr>
              <p:custDataLst>
                <p:tags r:id="rId7"/>
              </p:custDataLst>
            </p:nvPr>
          </p:nvSpPr>
          <p:spPr>
            <a:xfrm>
              <a:off x="5505450"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custDataLst>
                <p:tags r:id="rId8"/>
              </p:custDataLst>
            </p:nvPr>
          </p:nvSpPr>
          <p:spPr>
            <a:xfrm>
              <a:off x="5674083"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椭圆 16"/>
            <p:cNvSpPr/>
            <p:nvPr>
              <p:custDataLst>
                <p:tags r:id="rId9"/>
              </p:custDataLst>
            </p:nvPr>
          </p:nvSpPr>
          <p:spPr>
            <a:xfrm>
              <a:off x="5848350"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18" name="组合 17"/>
          <p:cNvGrpSpPr/>
          <p:nvPr>
            <p:custDataLst>
              <p:tags r:id="rId10"/>
            </p:custDataLst>
          </p:nvPr>
        </p:nvGrpSpPr>
        <p:grpSpPr>
          <a:xfrm flipH="1">
            <a:off x="3716660" y="1985671"/>
            <a:ext cx="447675" cy="104775"/>
            <a:chOff x="5505450" y="4829175"/>
            <a:chExt cx="447675" cy="104775"/>
          </a:xfrm>
          <a:gradFill>
            <a:gsLst>
              <a:gs pos="0">
                <a:srgbClr val="F7E9DB"/>
              </a:gs>
              <a:gs pos="100000">
                <a:srgbClr val="DDB184"/>
              </a:gs>
            </a:gsLst>
            <a:lin ang="5400000" scaled="1"/>
          </a:gradFill>
        </p:grpSpPr>
        <p:sp>
          <p:nvSpPr>
            <p:cNvPr id="19" name="椭圆 18"/>
            <p:cNvSpPr/>
            <p:nvPr>
              <p:custDataLst>
                <p:tags r:id="rId11"/>
              </p:custDataLst>
            </p:nvPr>
          </p:nvSpPr>
          <p:spPr>
            <a:xfrm>
              <a:off x="5505450"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椭圆 19"/>
            <p:cNvSpPr/>
            <p:nvPr>
              <p:custDataLst>
                <p:tags r:id="rId12"/>
              </p:custDataLst>
            </p:nvPr>
          </p:nvSpPr>
          <p:spPr>
            <a:xfrm>
              <a:off x="5674083"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椭圆 20"/>
            <p:cNvSpPr/>
            <p:nvPr>
              <p:custDataLst>
                <p:tags r:id="rId13"/>
              </p:custDataLst>
            </p:nvPr>
          </p:nvSpPr>
          <p:spPr>
            <a:xfrm>
              <a:off x="5848350" y="4829175"/>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9" name="组合 28"/>
          <p:cNvGrpSpPr/>
          <p:nvPr/>
        </p:nvGrpSpPr>
        <p:grpSpPr>
          <a:xfrm>
            <a:off x="1128395" y="2574290"/>
            <a:ext cx="7591425" cy="2654935"/>
            <a:chOff x="1756" y="2874"/>
            <a:chExt cx="11955" cy="4181"/>
          </a:xfrm>
        </p:grpSpPr>
        <p:sp>
          <p:nvSpPr>
            <p:cNvPr id="2" name="ïṥļîḑé"/>
            <p:cNvSpPr/>
            <p:nvPr>
              <p:custDataLst>
                <p:tags r:id="rId14"/>
              </p:custDataLst>
            </p:nvPr>
          </p:nvSpPr>
          <p:spPr>
            <a:xfrm flipH="1">
              <a:off x="2811" y="2874"/>
              <a:ext cx="10901" cy="1792"/>
            </a:xfrm>
            <a:prstGeom prst="rect">
              <a:avLst/>
            </a:prstGeom>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曆史數據</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6" name="î$1íḓê"/>
            <p:cNvSpPr/>
            <p:nvPr>
              <p:custDataLst>
                <p:tags r:id="rId15"/>
              </p:custDataLst>
            </p:nvPr>
          </p:nvSpPr>
          <p:spPr>
            <a:xfrm flipH="1">
              <a:off x="2811" y="4709"/>
              <a:ext cx="10901" cy="2346"/>
            </a:xfrm>
            <a:prstGeom prst="rect">
              <a:avLst/>
            </a:prstGeom>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有限抽樣</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23" name="îşḷiḋê"/>
            <p:cNvSpPr/>
            <p:nvPr>
              <p:custDataLst>
                <p:tags r:id="rId16"/>
              </p:custDataLst>
            </p:nvPr>
          </p:nvSpPr>
          <p:spPr>
            <a:xfrm>
              <a:off x="1756" y="3516"/>
              <a:ext cx="860" cy="860"/>
            </a:xfrm>
            <a:prstGeom prst="ellipse">
              <a:avLst/>
            </a:prstGeom>
            <a:gradFill>
              <a:gsLst>
                <a:gs pos="0">
                  <a:srgbClr val="F7E9DB"/>
                </a:gs>
                <a:gs pos="100000">
                  <a:srgbClr val="DDB18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lnSpcReduction="1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000" b="1" dirty="0">
                <a:solidFill>
                  <a:srgbClr val="4F556F"/>
                </a:solidFill>
                <a:latin typeface="微软雅黑" panose="020B0503020204020204" pitchFamily="34" charset="-122"/>
                <a:ea typeface="微软雅黑" panose="020B0503020204020204" pitchFamily="34" charset="-122"/>
                <a:cs typeface="+mn-ea"/>
                <a:sym typeface="+mn-lt"/>
              </a:endParaRPr>
            </a:p>
          </p:txBody>
        </p:sp>
        <p:sp>
          <p:nvSpPr>
            <p:cNvPr id="24" name="îšļîdè"/>
            <p:cNvSpPr/>
            <p:nvPr>
              <p:custDataLst>
                <p:tags r:id="rId17"/>
              </p:custDataLst>
            </p:nvPr>
          </p:nvSpPr>
          <p:spPr>
            <a:xfrm>
              <a:off x="1756" y="5646"/>
              <a:ext cx="860" cy="860"/>
            </a:xfrm>
            <a:prstGeom prst="ellipse">
              <a:avLst/>
            </a:prstGeom>
            <a:gradFill>
              <a:gsLst>
                <a:gs pos="0">
                  <a:srgbClr val="F7E9DB"/>
                </a:gs>
                <a:gs pos="100000">
                  <a:srgbClr val="DDB18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lnSpcReduction="10000"/>
            </a:bodyP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2000" b="1" dirty="0">
                <a:solidFill>
                  <a:srgbClr val="4F556F"/>
                </a:solidFill>
                <a:latin typeface="微软雅黑" panose="020B0503020204020204" pitchFamily="34" charset="-122"/>
                <a:ea typeface="微软雅黑" panose="020B0503020204020204" pitchFamily="34" charset="-122"/>
                <a:cs typeface="+mn-ea"/>
                <a:sym typeface="+mn-lt"/>
              </a:endParaRPr>
            </a:p>
          </p:txBody>
        </p:sp>
        <p:sp>
          <p:nvSpPr>
            <p:cNvPr id="26" name="TextBox 9"/>
            <p:cNvSpPr txBox="1"/>
            <p:nvPr>
              <p:custDataLst>
                <p:tags r:id="rId18"/>
              </p:custDataLst>
            </p:nvPr>
          </p:nvSpPr>
          <p:spPr>
            <a:xfrm>
              <a:off x="1932" y="3709"/>
              <a:ext cx="512" cy="553"/>
            </a:xfrm>
            <a:prstGeom prst="rect">
              <a:avLst/>
            </a:prstGeom>
          </p:spPr>
          <p:txBody>
            <a:bodyPr wrap="none" lIns="0" tIns="0" rIns="0" bIns="0" anchor="ctr">
              <a:noAutofit/>
            </a:bodyPr>
            <a:lstStyle>
              <a:defPPr>
                <a:defRPr lang="zh-CN"/>
              </a:defPPr>
              <a:lvl1pPr marR="0" indent="0" algn="ctr" fontAlgn="auto">
                <a:spcBef>
                  <a:spcPct val="0"/>
                </a:spcBef>
                <a:buClrTx/>
                <a:buSzTx/>
                <a:buFont typeface="Arial" panose="020B0604020202020204" pitchFamily="34" charset="0"/>
                <a:buNone/>
                <a:defRPr sz="2000" b="1">
                  <a:solidFill>
                    <a:schemeClr val="bg1"/>
                  </a:solidFill>
                  <a:latin typeface="思源黑体 CN Normal"/>
                  <a:ea typeface="思源黑体 CN Norm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rgbClr val="4F556F"/>
                  </a:solidFill>
                  <a:latin typeface="微软雅黑" panose="020B0503020204020204" pitchFamily="34" charset="-122"/>
                  <a:ea typeface="微软雅黑" panose="020B0503020204020204" pitchFamily="34" charset="-122"/>
                  <a:cs typeface="+mn-ea"/>
                  <a:sym typeface="+mn-lt"/>
                </a:rPr>
                <a:t>01</a:t>
              </a:r>
              <a:endParaRPr lang="en-US" altLang="zh-CN" dirty="0">
                <a:solidFill>
                  <a:srgbClr val="4F556F"/>
                </a:solidFill>
                <a:latin typeface="微软雅黑" panose="020B0503020204020204" pitchFamily="34" charset="-122"/>
                <a:ea typeface="微软雅黑" panose="020B0503020204020204" pitchFamily="34" charset="-122"/>
                <a:cs typeface="+mn-ea"/>
                <a:sym typeface="+mn-lt"/>
              </a:endParaRPr>
            </a:p>
          </p:txBody>
        </p:sp>
        <p:sp>
          <p:nvSpPr>
            <p:cNvPr id="27" name="TextBox 9"/>
            <p:cNvSpPr txBox="1"/>
            <p:nvPr>
              <p:custDataLst>
                <p:tags r:id="rId19"/>
              </p:custDataLst>
            </p:nvPr>
          </p:nvSpPr>
          <p:spPr>
            <a:xfrm>
              <a:off x="1929" y="5851"/>
              <a:ext cx="512" cy="553"/>
            </a:xfrm>
            <a:prstGeom prst="rect">
              <a:avLst/>
            </a:prstGeom>
          </p:spPr>
          <p:txBody>
            <a:bodyPr wrap="none" lIns="0" tIns="0" rIns="0" bIns="0" anchor="ctr">
              <a:noAutofit/>
            </a:bodyPr>
            <a:lstStyle>
              <a:defPPr>
                <a:defRPr lang="zh-CN"/>
              </a:defPPr>
              <a:lvl1pPr marR="0" indent="0" algn="ctr" fontAlgn="auto">
                <a:spcBef>
                  <a:spcPct val="0"/>
                </a:spcBef>
                <a:buClrTx/>
                <a:buSzTx/>
                <a:buFont typeface="Arial" panose="020B0604020202020204" pitchFamily="34" charset="0"/>
                <a:buNone/>
                <a:defRPr sz="2000" b="1">
                  <a:solidFill>
                    <a:schemeClr val="bg1"/>
                  </a:solidFill>
                  <a:latin typeface="思源黑体 CN Normal"/>
                  <a:ea typeface="思源黑体 CN Norm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dirty="0">
                  <a:solidFill>
                    <a:srgbClr val="4F556F"/>
                  </a:solidFill>
                  <a:latin typeface="微软雅黑" panose="020B0503020204020204" pitchFamily="34" charset="-122"/>
                  <a:ea typeface="微软雅黑" panose="020B0503020204020204" pitchFamily="34" charset="-122"/>
                  <a:cs typeface="+mn-ea"/>
                  <a:sym typeface="+mn-lt"/>
                </a:rPr>
                <a:t>02</a:t>
              </a:r>
              <a:endParaRPr lang="en-US" altLang="zh-CN" dirty="0">
                <a:solidFill>
                  <a:srgbClr val="4F556F"/>
                </a:solidFill>
                <a:latin typeface="微软雅黑" panose="020B0503020204020204" pitchFamily="34" charset="-122"/>
                <a:ea typeface="微软雅黑" panose="020B0503020204020204" pitchFamily="34" charset="-122"/>
                <a:cs typeface="+mn-ea"/>
                <a:sym typeface="+mn-lt"/>
              </a:endParaRPr>
            </a:p>
          </p:txBody>
        </p:sp>
      </p:grpSp>
      <p:sp>
        <p:nvSpPr>
          <p:cNvPr id="30" name="文本框 29"/>
          <p:cNvSpPr txBox="1"/>
          <p:nvPr/>
        </p:nvSpPr>
        <p:spPr>
          <a:xfrm>
            <a:off x="3589020" y="3701098"/>
            <a:ext cx="5080000" cy="460375"/>
          </a:xfrm>
          <a:prstGeom prst="rect">
            <a:avLst/>
          </a:prstGeom>
        </p:spPr>
        <p:txBody>
          <a:bodyPr>
            <a:spAutoFit/>
          </a:bodyPr>
          <a:p>
            <a:pPr marL="0" indent="0" algn="just"/>
            <a:r>
              <a:rPr lang="zh-CN" altLang="en-US" sz="2400" b="0" i="0">
                <a:solidFill>
                  <a:schemeClr val="bg1"/>
                </a:solidFill>
                <a:latin typeface="微软雅黑" panose="020B0503020204020204" pitchFamily="34" charset="-122"/>
                <a:ea typeface="微软雅黑" panose="020B0503020204020204" pitchFamily="34" charset="-122"/>
              </a:rPr>
              <a:t>監管碎片化問題</a:t>
            </a:r>
            <a:endParaRPr lang="zh-CN" altLang="en-US" sz="2400" b="0" i="0">
              <a:solidFill>
                <a:schemeClr val="bg1"/>
              </a:solidFill>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20"/>
          <a:stretch>
            <a:fillRect/>
          </a:stretch>
        </p:blipFill>
        <p:spPr>
          <a:xfrm>
            <a:off x="6417310" y="2545715"/>
            <a:ext cx="4917440" cy="2763520"/>
          </a:xfrm>
          <a:prstGeom prst="rect">
            <a:avLst/>
          </a:prstGeom>
        </p:spPr>
      </p:pic>
      <p:sp>
        <p:nvSpPr>
          <p:cNvPr id="36" name="文本框 35"/>
          <p:cNvSpPr txBox="1"/>
          <p:nvPr/>
        </p:nvSpPr>
        <p:spPr>
          <a:xfrm>
            <a:off x="8551545" y="762000"/>
            <a:ext cx="2784475" cy="768350"/>
          </a:xfrm>
          <a:prstGeom prst="rect">
            <a:avLst/>
          </a:prstGeom>
        </p:spPr>
        <p:txBody>
          <a:bodyPr wrap="square">
            <a:spAutoFit/>
          </a:bodyPr>
          <a:p>
            <a:pPr defTabSz="266700"/>
            <a:r>
              <a:rPr lang="en-US" altLang="zh-CN" sz="4400" dirty="0">
                <a:solidFill>
                  <a:srgbClr val="FDF7F0"/>
                </a:solidFill>
                <a:latin typeface="微软雅黑" panose="020B0503020204020204" pitchFamily="34" charset="-122"/>
                <a:ea typeface="微软雅黑" panose="020B0503020204020204" pitchFamily="34" charset="-122"/>
              </a:rPr>
              <a:t>如何破局</a:t>
            </a:r>
            <a:r>
              <a:rPr lang="zh-CN" altLang="en-US" sz="4400" dirty="0">
                <a:solidFill>
                  <a:srgbClr val="FDF7F0"/>
                </a:solidFill>
                <a:latin typeface="微软雅黑" panose="020B0503020204020204" pitchFamily="34" charset="-122"/>
                <a:ea typeface="微软雅黑" panose="020B0503020204020204" pitchFamily="34" charset="-122"/>
              </a:rPr>
              <a:t>？</a:t>
            </a:r>
            <a:endParaRPr lang="zh-CN" altLang="en-US" sz="4400" dirty="0">
              <a:solidFill>
                <a:srgbClr val="FDF7F0"/>
              </a:solidFill>
              <a:latin typeface="微软雅黑" panose="020B0503020204020204" pitchFamily="34" charset="-122"/>
              <a:ea typeface="微软雅黑" panose="020B0503020204020204" pitchFamily="34" charset="-122"/>
            </a:endParaRPr>
          </a:p>
        </p:txBody>
      </p:sp>
      <p:sp>
        <p:nvSpPr>
          <p:cNvPr id="37" name="îṩ1iḓé"/>
          <p:cNvSpPr/>
          <p:nvPr>
            <p:custDataLst>
              <p:tags r:id="rId21"/>
            </p:custDataLst>
          </p:nvPr>
        </p:nvSpPr>
        <p:spPr bwMode="auto">
          <a:xfrm>
            <a:off x="3242898" y="3104426"/>
            <a:ext cx="513650" cy="504298"/>
          </a:xfrm>
          <a:custGeom>
            <a:avLst/>
            <a:gdLst>
              <a:gd name="T0" fmla="*/ 330 w 417"/>
              <a:gd name="T1" fmla="*/ 259 h 413"/>
              <a:gd name="T2" fmla="*/ 87 w 417"/>
              <a:gd name="T3" fmla="*/ 20 h 413"/>
              <a:gd name="T4" fmla="*/ 16 w 417"/>
              <a:gd name="T5" fmla="*/ 20 h 413"/>
              <a:gd name="T6" fmla="*/ 0 w 417"/>
              <a:gd name="T7" fmla="*/ 52 h 413"/>
              <a:gd name="T8" fmla="*/ 16 w 417"/>
              <a:gd name="T9" fmla="*/ 91 h 413"/>
              <a:gd name="T10" fmla="*/ 258 w 417"/>
              <a:gd name="T11" fmla="*/ 329 h 413"/>
              <a:gd name="T12" fmla="*/ 204 w 417"/>
              <a:gd name="T13" fmla="*/ 383 h 413"/>
              <a:gd name="T14" fmla="*/ 417 w 417"/>
              <a:gd name="T15" fmla="*/ 413 h 413"/>
              <a:gd name="T16" fmla="*/ 387 w 417"/>
              <a:gd name="T17" fmla="*/ 203 h 413"/>
              <a:gd name="T18" fmla="*/ 330 w 417"/>
              <a:gd name="T19" fmla="*/ 25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3">
                <a:moveTo>
                  <a:pt x="330" y="259"/>
                </a:moveTo>
                <a:cubicBezTo>
                  <a:pt x="87" y="20"/>
                  <a:pt x="87" y="20"/>
                  <a:pt x="87" y="20"/>
                </a:cubicBezTo>
                <a:cubicBezTo>
                  <a:pt x="66" y="0"/>
                  <a:pt x="37" y="0"/>
                  <a:pt x="16" y="20"/>
                </a:cubicBezTo>
                <a:cubicBezTo>
                  <a:pt x="7" y="27"/>
                  <a:pt x="1" y="39"/>
                  <a:pt x="0" y="52"/>
                </a:cubicBezTo>
                <a:cubicBezTo>
                  <a:pt x="0" y="66"/>
                  <a:pt x="5" y="80"/>
                  <a:pt x="16" y="91"/>
                </a:cubicBezTo>
                <a:cubicBezTo>
                  <a:pt x="258" y="329"/>
                  <a:pt x="258" y="329"/>
                  <a:pt x="258" y="329"/>
                </a:cubicBezTo>
                <a:cubicBezTo>
                  <a:pt x="204" y="383"/>
                  <a:pt x="204" y="383"/>
                  <a:pt x="204" y="383"/>
                </a:cubicBezTo>
                <a:cubicBezTo>
                  <a:pt x="417" y="413"/>
                  <a:pt x="417" y="413"/>
                  <a:pt x="417" y="413"/>
                </a:cubicBezTo>
                <a:cubicBezTo>
                  <a:pt x="387" y="203"/>
                  <a:pt x="387" y="203"/>
                  <a:pt x="387" y="203"/>
                </a:cubicBezTo>
                <a:lnTo>
                  <a:pt x="330" y="259"/>
                </a:lnTo>
                <a:close/>
              </a:path>
            </a:pathLst>
          </a:custGeom>
          <a:gradFill>
            <a:gsLst>
              <a:gs pos="0">
                <a:srgbClr val="F7E9DB"/>
              </a:gs>
              <a:gs pos="100000">
                <a:srgbClr val="DDB184"/>
              </a:gs>
            </a:gsLst>
            <a:lin ang="5400000" scaled="1"/>
          </a:gradFill>
          <a:ln w="38100">
            <a:noFill/>
            <a:round/>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38" name="îšḻíďe"/>
          <p:cNvSpPr/>
          <p:nvPr>
            <p:custDataLst>
              <p:tags r:id="rId22"/>
            </p:custDataLst>
          </p:nvPr>
        </p:nvSpPr>
        <p:spPr bwMode="auto">
          <a:xfrm>
            <a:off x="3213053" y="4196374"/>
            <a:ext cx="513650" cy="504298"/>
          </a:xfrm>
          <a:custGeom>
            <a:avLst/>
            <a:gdLst>
              <a:gd name="T0" fmla="*/ 50 w 417"/>
              <a:gd name="T1" fmla="*/ 411 h 411"/>
              <a:gd name="T2" fmla="*/ 87 w 417"/>
              <a:gd name="T3" fmla="*/ 398 h 411"/>
              <a:gd name="T4" fmla="*/ 330 w 417"/>
              <a:gd name="T5" fmla="*/ 157 h 411"/>
              <a:gd name="T6" fmla="*/ 387 w 417"/>
              <a:gd name="T7" fmla="*/ 210 h 411"/>
              <a:gd name="T8" fmla="*/ 417 w 417"/>
              <a:gd name="T9" fmla="*/ 0 h 411"/>
              <a:gd name="T10" fmla="*/ 205 w 417"/>
              <a:gd name="T11" fmla="*/ 30 h 411"/>
              <a:gd name="T12" fmla="*/ 259 w 417"/>
              <a:gd name="T13" fmla="*/ 86 h 411"/>
              <a:gd name="T14" fmla="*/ 16 w 417"/>
              <a:gd name="T15" fmla="*/ 327 h 411"/>
              <a:gd name="T16" fmla="*/ 0 w 417"/>
              <a:gd name="T17" fmla="*/ 363 h 411"/>
              <a:gd name="T18" fmla="*/ 16 w 417"/>
              <a:gd name="T19" fmla="*/ 398 h 411"/>
              <a:gd name="T20" fmla="*/ 50 w 417"/>
              <a:gd name="T2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1">
                <a:moveTo>
                  <a:pt x="50" y="411"/>
                </a:moveTo>
                <a:cubicBezTo>
                  <a:pt x="66" y="411"/>
                  <a:pt x="78" y="407"/>
                  <a:pt x="87" y="398"/>
                </a:cubicBezTo>
                <a:cubicBezTo>
                  <a:pt x="330" y="157"/>
                  <a:pt x="330" y="157"/>
                  <a:pt x="330" y="157"/>
                </a:cubicBezTo>
                <a:cubicBezTo>
                  <a:pt x="387" y="210"/>
                  <a:pt x="387" y="210"/>
                  <a:pt x="387" y="210"/>
                </a:cubicBezTo>
                <a:cubicBezTo>
                  <a:pt x="417" y="0"/>
                  <a:pt x="417" y="0"/>
                  <a:pt x="417" y="0"/>
                </a:cubicBezTo>
                <a:cubicBezTo>
                  <a:pt x="205" y="30"/>
                  <a:pt x="205" y="30"/>
                  <a:pt x="205" y="30"/>
                </a:cubicBezTo>
                <a:cubicBezTo>
                  <a:pt x="259" y="86"/>
                  <a:pt x="259" y="86"/>
                  <a:pt x="259" y="86"/>
                </a:cubicBezTo>
                <a:cubicBezTo>
                  <a:pt x="16" y="327"/>
                  <a:pt x="16" y="327"/>
                  <a:pt x="16" y="327"/>
                </a:cubicBezTo>
                <a:cubicBezTo>
                  <a:pt x="6" y="337"/>
                  <a:pt x="0" y="350"/>
                  <a:pt x="0" y="363"/>
                </a:cubicBezTo>
                <a:cubicBezTo>
                  <a:pt x="0" y="376"/>
                  <a:pt x="6" y="388"/>
                  <a:pt x="16" y="398"/>
                </a:cubicBezTo>
                <a:cubicBezTo>
                  <a:pt x="24" y="406"/>
                  <a:pt x="37" y="411"/>
                  <a:pt x="50" y="411"/>
                </a:cubicBezTo>
                <a:close/>
              </a:path>
            </a:pathLst>
          </a:custGeom>
          <a:gradFill>
            <a:gsLst>
              <a:gs pos="0">
                <a:srgbClr val="F7E9DB"/>
              </a:gs>
              <a:gs pos="100000">
                <a:srgbClr val="DDB184"/>
              </a:gs>
            </a:gsLst>
            <a:lin ang="5400000" scaled="1"/>
          </a:gradFill>
          <a:ln w="38100">
            <a:noFill/>
            <a:round/>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dirty="0">
              <a:solidFill>
                <a:schemeClr val="bg1"/>
              </a:solidFill>
              <a:latin typeface="思源黑体 CN Medium" panose="020B0600000000000000" pitchFamily="34" charset="-122"/>
              <a:ea typeface="思源黑体 CN Medium" panose="020B0600000000000000" pitchFamily="34" charset="-122"/>
              <a:cs typeface="+mn-ea"/>
              <a:sym typeface="+mn-lt"/>
            </a:endParaRPr>
          </a:p>
        </p:txBody>
      </p:sp>
      <p:sp>
        <p:nvSpPr>
          <p:cNvPr id="39" name="文本框 38"/>
          <p:cNvSpPr txBox="1"/>
          <p:nvPr/>
        </p:nvSpPr>
        <p:spPr>
          <a:xfrm>
            <a:off x="-219075" y="5966460"/>
            <a:ext cx="12192000" cy="891540"/>
          </a:xfrm>
          <a:prstGeom prst="rect">
            <a:avLst/>
          </a:prstGeom>
        </p:spPr>
        <p:txBody>
          <a:bodyPr wrap="square">
            <a:spAutoFit/>
          </a:bodyPr>
          <a:p>
            <a:pPr algn="ctr"/>
            <a:endParaRPr lang="en-US" alt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劉淑春</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&amp; </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金潔</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(2023). </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市場主體監管治理的現實困境與優化路徑</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行政管理改革</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i="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12</a:t>
            </a:r>
            <a:r>
              <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(12), 65–76. https://doi.org/10.3969/j.issn.1674-7453.2023.12.007</a:t>
            </a:r>
            <a:endParaRPr lang="en-US" altLang="zh-CN"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9245600" y="1760855"/>
            <a:ext cx="2263140" cy="1198880"/>
          </a:xfrm>
          <a:prstGeom prst="rect">
            <a:avLst/>
          </a:prstGeom>
        </p:spPr>
        <p:txBody>
          <a:bodyPr wrap="square">
            <a:spAutoFit/>
          </a:bodyPr>
          <a:p>
            <a:pPr algn="ctr" defTabSz="266700"/>
            <a:r>
              <a:rPr lang="zh-CN" altLang="en-US" sz="2400" dirty="0">
                <a:solidFill>
                  <a:schemeClr val="bg1"/>
                </a:solidFill>
                <a:latin typeface="微软雅黑" panose="020B0503020204020204" pitchFamily="34" charset="-122"/>
                <a:ea typeface="微软雅黑" panose="020B0503020204020204" pitchFamily="34" charset="-122"/>
              </a:rPr>
              <a:t>细胞系稳定性</a:t>
            </a:r>
            <a:endParaRPr lang="zh-CN" altLang="en-US" sz="2400" dirty="0">
              <a:solidFill>
                <a:schemeClr val="bg1"/>
              </a:solidFill>
              <a:latin typeface="微软雅黑" panose="020B0503020204020204" pitchFamily="34" charset="-122"/>
              <a:ea typeface="微软雅黑" panose="020B0503020204020204" pitchFamily="34" charset="-122"/>
            </a:endParaRPr>
          </a:p>
          <a:p>
            <a:pPr algn="ctr" defTabSz="266700"/>
            <a:endParaRPr lang="zh-CN" altLang="en-US" sz="2400" dirty="0">
              <a:solidFill>
                <a:schemeClr val="bg1"/>
              </a:solidFill>
              <a:latin typeface="微软雅黑" panose="020B0503020204020204" pitchFamily="34" charset="-122"/>
              <a:ea typeface="微软雅黑" panose="020B0503020204020204" pitchFamily="34" charset="-122"/>
            </a:endParaRPr>
          </a:p>
          <a:p>
            <a:pPr algn="ctr" defTabSz="266700"/>
            <a:r>
              <a:rPr lang="zh-CN" altLang="en-US" sz="2400" dirty="0">
                <a:solidFill>
                  <a:schemeClr val="bg1"/>
                </a:solidFill>
                <a:latin typeface="微软雅黑" panose="020B0503020204020204" pitchFamily="34" charset="-122"/>
                <a:ea typeface="微软雅黑" panose="020B0503020204020204" pitchFamily="34" charset="-122"/>
              </a:rPr>
              <a:t>培养基残留</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ox(in)">
                                      <p:cBhvr>
                                        <p:cTn id="7" dur="2000"/>
                                        <p:tgtEl>
                                          <p:spTgt spid="3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ox(in)">
                                      <p:cBhvr>
                                        <p:cTn id="10" dur="2000"/>
                                        <p:tgtEl>
                                          <p:spTgt spid="3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ox(in)">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ox(in)">
                                      <p:cBhvr>
                                        <p:cTn id="23"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0" grpId="0"/>
      <p:bldP spid="37" grpId="1" animBg="1"/>
      <p:bldP spid="38" grpId="1" animBg="1"/>
      <p:bldP spid="30" grpId="1"/>
      <p:bldP spid="10" grpId="0"/>
      <p:bldP spid="10" grpId="1"/>
      <p:bldP spid="36" grpId="0"/>
      <p:bldP spid="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9" name="矩形 8"/>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grpSp>
      <p:sp>
        <p:nvSpPr>
          <p:cNvPr id="3" name="文本框 2"/>
          <p:cNvSpPr txBox="1"/>
          <p:nvPr/>
        </p:nvSpPr>
        <p:spPr>
          <a:xfrm>
            <a:off x="850900" y="3002280"/>
            <a:ext cx="11311255" cy="217805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 typeface="+mj-lt"/>
              <a:buNone/>
              <a:defRPr/>
            </a:pPr>
            <a:r>
              <a:rPr lang="zh-CN" altLang="en-US" sz="72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破局</a:t>
            </a:r>
            <a:r>
              <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——AI驅動的智能監管</a:t>
            </a:r>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58922" y="1992570"/>
            <a:ext cx="3416899" cy="884630"/>
          </a:xfrm>
          <a:prstGeom prst="roundRect">
            <a:avLst>
              <a:gd name="adj" fmla="val 50000"/>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r>
              <a:rPr lang="en-US" altLang="zh-CN" sz="4400" dirty="0">
                <a:solidFill>
                  <a:srgbClr val="4F556F"/>
                </a:solidFill>
                <a:latin typeface="微软雅黑" panose="020B0503020204020204" pitchFamily="34" charset="-122"/>
                <a:ea typeface="微软雅黑" panose="020B0503020204020204" pitchFamily="34" charset="-122"/>
              </a:rPr>
              <a:t>Part. 02</a:t>
            </a:r>
            <a:endParaRPr lang="en-US" altLang="zh-CN" sz="4400" dirty="0">
              <a:solidFill>
                <a:srgbClr val="4F556F"/>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7234772" y="614074"/>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sp>
        <p:nvSpPr>
          <p:cNvPr id="8" name="箭头: V 形 7"/>
          <p:cNvSpPr/>
          <p:nvPr/>
        </p:nvSpPr>
        <p:spPr>
          <a:xfrm>
            <a:off x="10459972" y="6015036"/>
            <a:ext cx="624714" cy="607682"/>
          </a:xfrm>
          <a:prstGeom prst="chevron">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endParaRPr lang="zh-CN" altLang="en-US" sz="3200">
              <a:solidFill>
                <a:srgbClr val="4F556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5"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78971" y="508000"/>
            <a:ext cx="11234058" cy="5842000"/>
            <a:chOff x="478971" y="508000"/>
            <a:chExt cx="11234058" cy="5842000"/>
          </a:xfrm>
        </p:grpSpPr>
        <p:sp>
          <p:nvSpPr>
            <p:cNvPr id="4" name="矩形: 圆角 3"/>
            <p:cNvSpPr/>
            <p:nvPr/>
          </p:nvSpPr>
          <p:spPr>
            <a:xfrm>
              <a:off x="478971" y="508000"/>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www.LFPPT.com"/>
            <p:cNvSpPr/>
            <p:nvPr/>
          </p:nvSpPr>
          <p:spPr>
            <a:xfrm>
              <a:off x="626142" y="646859"/>
              <a:ext cx="11086887" cy="5703141"/>
            </a:xfrm>
            <a:prstGeom prst="roundRect">
              <a:avLst>
                <a:gd name="adj" fmla="val 3646"/>
              </a:avLst>
            </a:prstGeom>
            <a:noFill/>
            <a:ln w="25400" cap="flat" cmpd="sng" algn="ctr">
              <a:solidFill>
                <a:srgbClr val="FDF7F0">
                  <a:alpha val="32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7" name="iSḷiḓê"/>
          <p:cNvSpPr>
            <a:spLocks noChangeAspect="1"/>
          </p:cNvSpPr>
          <p:nvPr>
            <p:custDataLst>
              <p:tags r:id="rId1"/>
            </p:custDataLst>
          </p:nvPr>
        </p:nvSpPr>
        <p:spPr>
          <a:xfrm>
            <a:off x="3590925" y="965200"/>
            <a:ext cx="1527175" cy="1159510"/>
          </a:xfrm>
          <a:prstGeom prst="ellipse">
            <a:avLst/>
          </a:prstGeom>
          <a:gradFill>
            <a:gsLst>
              <a:gs pos="0">
                <a:srgbClr val="F7E9DB"/>
              </a:gs>
              <a:gs pos="100000">
                <a:srgbClr val="DDB184"/>
              </a:gs>
            </a:gsLst>
            <a:lin ang="5400000" scaled="1"/>
          </a:gradFill>
          <a:ln w="28575">
            <a:noFill/>
            <a:miter/>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solidFill>
                  <a:srgbClr val="FFFFFF"/>
                </a:solidFill>
              </a:defRPr>
            </a:pPr>
            <a:endParaRPr>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iSḷiḓê"/>
          <p:cNvSpPr>
            <a:spLocks noChangeAspect="1"/>
          </p:cNvSpPr>
          <p:nvPr>
            <p:custDataLst>
              <p:tags r:id="rId2"/>
            </p:custDataLst>
          </p:nvPr>
        </p:nvSpPr>
        <p:spPr>
          <a:xfrm>
            <a:off x="3590925" y="3338830"/>
            <a:ext cx="1520825" cy="1159510"/>
          </a:xfrm>
          <a:prstGeom prst="ellipse">
            <a:avLst/>
          </a:prstGeom>
          <a:gradFill>
            <a:gsLst>
              <a:gs pos="0">
                <a:srgbClr val="F7E9DB"/>
              </a:gs>
              <a:gs pos="100000">
                <a:srgbClr val="DDB184"/>
              </a:gs>
            </a:gsLst>
            <a:lin ang="5400000" scaled="1"/>
          </a:gradFill>
          <a:ln w="28575">
            <a:noFill/>
            <a:miter/>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solidFill>
                  <a:srgbClr val="FFFFFF"/>
                </a:solidFill>
              </a:defRPr>
            </a:pPr>
            <a:endParaRPr>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îsľïḍé"/>
          <p:cNvSpPr/>
          <p:nvPr>
            <p:custDataLst>
              <p:tags r:id="rId3"/>
            </p:custDataLst>
          </p:nvPr>
        </p:nvSpPr>
        <p:spPr bwMode="auto">
          <a:xfrm>
            <a:off x="5570855" y="1170305"/>
            <a:ext cx="5760085" cy="7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經驗驅動</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數據驅動</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2" name="îṩ1iḓé"/>
          <p:cNvSpPr/>
          <p:nvPr>
            <p:custDataLst>
              <p:tags r:id="rId4"/>
            </p:custDataLst>
          </p:nvPr>
        </p:nvSpPr>
        <p:spPr bwMode="auto">
          <a:xfrm>
            <a:off x="3076528" y="2944406"/>
            <a:ext cx="513650" cy="504298"/>
          </a:xfrm>
          <a:custGeom>
            <a:avLst/>
            <a:gdLst>
              <a:gd name="T0" fmla="*/ 330 w 417"/>
              <a:gd name="T1" fmla="*/ 259 h 413"/>
              <a:gd name="T2" fmla="*/ 87 w 417"/>
              <a:gd name="T3" fmla="*/ 20 h 413"/>
              <a:gd name="T4" fmla="*/ 16 w 417"/>
              <a:gd name="T5" fmla="*/ 20 h 413"/>
              <a:gd name="T6" fmla="*/ 0 w 417"/>
              <a:gd name="T7" fmla="*/ 52 h 413"/>
              <a:gd name="T8" fmla="*/ 16 w 417"/>
              <a:gd name="T9" fmla="*/ 91 h 413"/>
              <a:gd name="T10" fmla="*/ 258 w 417"/>
              <a:gd name="T11" fmla="*/ 329 h 413"/>
              <a:gd name="T12" fmla="*/ 204 w 417"/>
              <a:gd name="T13" fmla="*/ 383 h 413"/>
              <a:gd name="T14" fmla="*/ 417 w 417"/>
              <a:gd name="T15" fmla="*/ 413 h 413"/>
              <a:gd name="T16" fmla="*/ 387 w 417"/>
              <a:gd name="T17" fmla="*/ 203 h 413"/>
              <a:gd name="T18" fmla="*/ 330 w 417"/>
              <a:gd name="T19" fmla="*/ 25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3">
                <a:moveTo>
                  <a:pt x="330" y="259"/>
                </a:moveTo>
                <a:cubicBezTo>
                  <a:pt x="87" y="20"/>
                  <a:pt x="87" y="20"/>
                  <a:pt x="87" y="20"/>
                </a:cubicBezTo>
                <a:cubicBezTo>
                  <a:pt x="66" y="0"/>
                  <a:pt x="37" y="0"/>
                  <a:pt x="16" y="20"/>
                </a:cubicBezTo>
                <a:cubicBezTo>
                  <a:pt x="7" y="27"/>
                  <a:pt x="1" y="39"/>
                  <a:pt x="0" y="52"/>
                </a:cubicBezTo>
                <a:cubicBezTo>
                  <a:pt x="0" y="66"/>
                  <a:pt x="5" y="80"/>
                  <a:pt x="16" y="91"/>
                </a:cubicBezTo>
                <a:cubicBezTo>
                  <a:pt x="258" y="329"/>
                  <a:pt x="258" y="329"/>
                  <a:pt x="258" y="329"/>
                </a:cubicBezTo>
                <a:cubicBezTo>
                  <a:pt x="204" y="383"/>
                  <a:pt x="204" y="383"/>
                  <a:pt x="204" y="383"/>
                </a:cubicBezTo>
                <a:cubicBezTo>
                  <a:pt x="417" y="413"/>
                  <a:pt x="417" y="413"/>
                  <a:pt x="417" y="413"/>
                </a:cubicBezTo>
                <a:cubicBezTo>
                  <a:pt x="387" y="203"/>
                  <a:pt x="387" y="203"/>
                  <a:pt x="387" y="203"/>
                </a:cubicBezTo>
                <a:lnTo>
                  <a:pt x="330" y="259"/>
                </a:lnTo>
                <a:close/>
              </a:path>
            </a:pathLst>
          </a:custGeom>
          <a:gradFill>
            <a:gsLst>
              <a:gs pos="0">
                <a:srgbClr val="F7E9DB"/>
              </a:gs>
              <a:gs pos="100000">
                <a:srgbClr val="DDB184"/>
              </a:gs>
            </a:gsLst>
            <a:lin ang="5400000" scaled="1"/>
          </a:gradFill>
          <a:ln w="38100">
            <a:noFill/>
            <a:round/>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îšḻíďe"/>
          <p:cNvSpPr/>
          <p:nvPr>
            <p:custDataLst>
              <p:tags r:id="rId5"/>
            </p:custDataLst>
          </p:nvPr>
        </p:nvSpPr>
        <p:spPr bwMode="auto">
          <a:xfrm>
            <a:off x="3076528" y="2015784"/>
            <a:ext cx="513650" cy="504298"/>
          </a:xfrm>
          <a:custGeom>
            <a:avLst/>
            <a:gdLst>
              <a:gd name="T0" fmla="*/ 50 w 417"/>
              <a:gd name="T1" fmla="*/ 411 h 411"/>
              <a:gd name="T2" fmla="*/ 87 w 417"/>
              <a:gd name="T3" fmla="*/ 398 h 411"/>
              <a:gd name="T4" fmla="*/ 330 w 417"/>
              <a:gd name="T5" fmla="*/ 157 h 411"/>
              <a:gd name="T6" fmla="*/ 387 w 417"/>
              <a:gd name="T7" fmla="*/ 210 h 411"/>
              <a:gd name="T8" fmla="*/ 417 w 417"/>
              <a:gd name="T9" fmla="*/ 0 h 411"/>
              <a:gd name="T10" fmla="*/ 205 w 417"/>
              <a:gd name="T11" fmla="*/ 30 h 411"/>
              <a:gd name="T12" fmla="*/ 259 w 417"/>
              <a:gd name="T13" fmla="*/ 86 h 411"/>
              <a:gd name="T14" fmla="*/ 16 w 417"/>
              <a:gd name="T15" fmla="*/ 327 h 411"/>
              <a:gd name="T16" fmla="*/ 0 w 417"/>
              <a:gd name="T17" fmla="*/ 363 h 411"/>
              <a:gd name="T18" fmla="*/ 16 w 417"/>
              <a:gd name="T19" fmla="*/ 398 h 411"/>
              <a:gd name="T20" fmla="*/ 50 w 417"/>
              <a:gd name="T2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1">
                <a:moveTo>
                  <a:pt x="50" y="411"/>
                </a:moveTo>
                <a:cubicBezTo>
                  <a:pt x="66" y="411"/>
                  <a:pt x="78" y="407"/>
                  <a:pt x="87" y="398"/>
                </a:cubicBezTo>
                <a:cubicBezTo>
                  <a:pt x="330" y="157"/>
                  <a:pt x="330" y="157"/>
                  <a:pt x="330" y="157"/>
                </a:cubicBezTo>
                <a:cubicBezTo>
                  <a:pt x="387" y="210"/>
                  <a:pt x="387" y="210"/>
                  <a:pt x="387" y="210"/>
                </a:cubicBezTo>
                <a:cubicBezTo>
                  <a:pt x="417" y="0"/>
                  <a:pt x="417" y="0"/>
                  <a:pt x="417" y="0"/>
                </a:cubicBezTo>
                <a:cubicBezTo>
                  <a:pt x="205" y="30"/>
                  <a:pt x="205" y="30"/>
                  <a:pt x="205" y="30"/>
                </a:cubicBezTo>
                <a:cubicBezTo>
                  <a:pt x="259" y="86"/>
                  <a:pt x="259" y="86"/>
                  <a:pt x="259" y="86"/>
                </a:cubicBezTo>
                <a:cubicBezTo>
                  <a:pt x="16" y="327"/>
                  <a:pt x="16" y="327"/>
                  <a:pt x="16" y="327"/>
                </a:cubicBezTo>
                <a:cubicBezTo>
                  <a:pt x="6" y="337"/>
                  <a:pt x="0" y="350"/>
                  <a:pt x="0" y="363"/>
                </a:cubicBezTo>
                <a:cubicBezTo>
                  <a:pt x="0" y="376"/>
                  <a:pt x="6" y="388"/>
                  <a:pt x="16" y="398"/>
                </a:cubicBezTo>
                <a:cubicBezTo>
                  <a:pt x="24" y="406"/>
                  <a:pt x="37" y="411"/>
                  <a:pt x="50" y="411"/>
                </a:cubicBezTo>
                <a:close/>
              </a:path>
            </a:pathLst>
          </a:custGeom>
          <a:gradFill>
            <a:gsLst>
              <a:gs pos="0">
                <a:srgbClr val="F7E9DB"/>
              </a:gs>
              <a:gs pos="100000">
                <a:srgbClr val="DDB184"/>
              </a:gs>
            </a:gsLst>
            <a:lin ang="5400000" scaled="1"/>
          </a:gradFill>
          <a:ln w="38100">
            <a:noFill/>
            <a:round/>
          </a:ln>
        </p:spPr>
        <p:txBody>
          <a:bodyPr vert="horz" wrap="square" lIns="91440" tIns="45720" rIns="91440" bIns="45720" numCol="1" anchor="t" anchorCtr="0" compatLnSpc="1">
            <a:norm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ïṡļiḍè"/>
          <p:cNvSpPr/>
          <p:nvPr>
            <p:custDataLst>
              <p:tags r:id="rId6"/>
            </p:custDataLst>
          </p:nvPr>
        </p:nvSpPr>
        <p:spPr>
          <a:xfrm>
            <a:off x="4857631" y="1291390"/>
            <a:ext cx="507702" cy="507700"/>
          </a:xfrm>
          <a:prstGeom prst="ellipse">
            <a:avLst/>
          </a:prstGeom>
          <a:gradFill>
            <a:gsLst>
              <a:gs pos="0">
                <a:srgbClr val="F7E9DB"/>
              </a:gs>
              <a:gs pos="100000">
                <a:srgbClr val="DDB184"/>
              </a:gs>
            </a:gsLst>
            <a:lin ang="5400000" scaled="1"/>
          </a:gradFill>
          <a:ln w="28575">
            <a:solidFill>
              <a:srgbClr val="4F556F"/>
            </a:solidFill>
            <a:miter/>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solidFill>
                  <a:srgbClr val="FFFFFF"/>
                </a:solidFill>
              </a:defRPr>
            </a:pPr>
            <a:endParaRPr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5" name="îś1îďê"/>
          <p:cNvSpPr/>
          <p:nvPr>
            <p:custDataLst>
              <p:tags r:id="rId7"/>
            </p:custDataLst>
          </p:nvPr>
        </p:nvSpPr>
        <p:spPr>
          <a:xfrm>
            <a:off x="4857631" y="3665395"/>
            <a:ext cx="507702" cy="507700"/>
          </a:xfrm>
          <a:prstGeom prst="ellipse">
            <a:avLst/>
          </a:prstGeom>
          <a:gradFill>
            <a:gsLst>
              <a:gs pos="0">
                <a:srgbClr val="F7E9DB"/>
              </a:gs>
              <a:gs pos="100000">
                <a:srgbClr val="DDB184"/>
              </a:gs>
            </a:gsLst>
            <a:lin ang="5400000" scaled="1"/>
          </a:gradFill>
          <a:ln w="28575">
            <a:solidFill>
              <a:srgbClr val="4F556F"/>
            </a:solidFill>
            <a:miter/>
          </a:ln>
        </p:spPr>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defRPr>
                <a:solidFill>
                  <a:srgbClr val="FFFFFF"/>
                </a:solidFill>
              </a:defRPr>
            </a:pPr>
            <a:endParaRPr>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6" name="ïṣľíḑe"/>
          <p:cNvSpPr/>
          <p:nvPr>
            <p:custDataLst>
              <p:tags r:id="rId8"/>
            </p:custDataLst>
          </p:nvPr>
        </p:nvSpPr>
        <p:spPr bwMode="auto">
          <a:xfrm>
            <a:off x="6786880" y="2902585"/>
            <a:ext cx="3380105" cy="245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50000"/>
              </a:lnSpc>
            </a:pPr>
            <a:r>
              <a:rPr 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2019</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FDA &amp; USDA-FSIS</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2024</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EFSA</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a:lnSpc>
                <a:spcPct val="150000"/>
              </a:lnSpc>
            </a:pP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2020</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Singapore</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a:lnSpc>
                <a:spcPct val="150000"/>
              </a:lnSpc>
            </a:pP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2022</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rPr>
              <a:t>China</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17" name="直接连接符 16"/>
          <p:cNvCxnSpPr/>
          <p:nvPr>
            <p:custDataLst>
              <p:tags r:id="rId9"/>
            </p:custDataLst>
          </p:nvPr>
        </p:nvCxnSpPr>
        <p:spPr>
          <a:xfrm>
            <a:off x="5692827" y="2675020"/>
            <a:ext cx="5400000" cy="0"/>
          </a:xfrm>
          <a:prstGeom prst="line">
            <a:avLst/>
          </a:prstGeom>
          <a:ln w="3175" cap="rnd">
            <a:gradFill>
              <a:gsLst>
                <a:gs pos="0">
                  <a:srgbClr val="F7E9DB"/>
                </a:gs>
                <a:gs pos="100000">
                  <a:srgbClr val="DDB184"/>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8" name="矩形 17"/>
          <p:cNvSpPr/>
          <p:nvPr>
            <p:custDataLst>
              <p:tags r:id="rId10"/>
            </p:custDataLst>
          </p:nvPr>
        </p:nvSpPr>
        <p:spPr>
          <a:xfrm>
            <a:off x="4899664" y="3764849"/>
            <a:ext cx="433070" cy="337185"/>
          </a:xfrm>
          <a:prstGeom prst="rect">
            <a:avLst/>
          </a:prstGeom>
        </p:spPr>
        <p:txBody>
          <a:bodyPr wrap="none">
            <a:spAutoFit/>
          </a:bodyPr>
          <a:lstStyle/>
          <a:p>
            <a:pPr algn="ctr"/>
            <a:r>
              <a:rPr lang="en-US" altLang="zh-CN" sz="1600" b="1" dirty="0">
                <a:solidFill>
                  <a:srgbClr val="4F556F"/>
                </a:solidFill>
                <a:latin typeface="微软雅黑" panose="020B0503020204020204" pitchFamily="34" charset="-122"/>
                <a:ea typeface="微软雅黑" panose="020B0503020204020204" pitchFamily="34" charset="-122"/>
                <a:cs typeface="+mn-ea"/>
                <a:sym typeface="+mn-lt"/>
              </a:rPr>
              <a:t>02</a:t>
            </a:r>
            <a:endParaRPr lang="en-US" altLang="zh-CN" sz="1600" b="1" dirty="0">
              <a:solidFill>
                <a:srgbClr val="4F556F"/>
              </a:solidFill>
              <a:latin typeface="微软雅黑" panose="020B0503020204020204" pitchFamily="34" charset="-122"/>
              <a:ea typeface="微软雅黑" panose="020B0503020204020204" pitchFamily="34" charset="-122"/>
              <a:cs typeface="+mn-ea"/>
              <a:sym typeface="+mn-lt"/>
            </a:endParaRPr>
          </a:p>
        </p:txBody>
      </p:sp>
      <p:sp>
        <p:nvSpPr>
          <p:cNvPr id="19" name="矩形 18"/>
          <p:cNvSpPr/>
          <p:nvPr>
            <p:custDataLst>
              <p:tags r:id="rId11"/>
            </p:custDataLst>
          </p:nvPr>
        </p:nvSpPr>
        <p:spPr>
          <a:xfrm>
            <a:off x="4898965" y="1383253"/>
            <a:ext cx="433070" cy="337185"/>
          </a:xfrm>
          <a:prstGeom prst="rect">
            <a:avLst/>
          </a:prstGeom>
        </p:spPr>
        <p:txBody>
          <a:bodyPr wrap="none">
            <a:spAutoFit/>
          </a:bodyPr>
          <a:lstStyle/>
          <a:p>
            <a:pPr algn="ctr"/>
            <a:r>
              <a:rPr lang="en-US" altLang="zh-CN" sz="1600" b="1" dirty="0">
                <a:solidFill>
                  <a:srgbClr val="4F556F"/>
                </a:solidFill>
                <a:latin typeface="微软雅黑" panose="020B0503020204020204" pitchFamily="34" charset="-122"/>
                <a:ea typeface="微软雅黑" panose="020B0503020204020204" pitchFamily="34" charset="-122"/>
                <a:cs typeface="+mn-ea"/>
                <a:sym typeface="+mn-lt"/>
              </a:rPr>
              <a:t>01</a:t>
            </a:r>
            <a:endParaRPr lang="en-US" altLang="zh-CN" sz="1600" b="1" dirty="0">
              <a:solidFill>
                <a:srgbClr val="4F556F"/>
              </a:solidFill>
              <a:latin typeface="微软雅黑" panose="020B0503020204020204" pitchFamily="34" charset="-122"/>
              <a:ea typeface="微软雅黑" panose="020B0503020204020204" pitchFamily="34" charset="-122"/>
              <a:cs typeface="+mn-ea"/>
              <a:sym typeface="+mn-lt"/>
            </a:endParaRPr>
          </a:p>
        </p:txBody>
      </p:sp>
      <p:pic>
        <p:nvPicPr>
          <p:cNvPr id="2" name="图片 1" descr="摄图网_401891434_智能机器人(非企业商用)"/>
          <p:cNvPicPr>
            <a:picLocks noChangeAspect="1"/>
          </p:cNvPicPr>
          <p:nvPr/>
        </p:nvPicPr>
        <p:blipFill>
          <a:blip r:embed="rId12"/>
          <a:stretch>
            <a:fillRect/>
          </a:stretch>
        </p:blipFill>
        <p:spPr>
          <a:xfrm>
            <a:off x="269875" y="1722120"/>
            <a:ext cx="3235960" cy="2157730"/>
          </a:xfrm>
          <a:prstGeom prst="rect">
            <a:avLst/>
          </a:prstGeom>
        </p:spPr>
      </p:pic>
      <p:sp>
        <p:nvSpPr>
          <p:cNvPr id="6" name="文本框 5"/>
          <p:cNvSpPr txBox="1"/>
          <p:nvPr>
            <p:custDataLst>
              <p:tags r:id="rId13"/>
            </p:custDataLst>
          </p:nvPr>
        </p:nvSpPr>
        <p:spPr>
          <a:xfrm>
            <a:off x="3946525" y="1276985"/>
            <a:ext cx="982345" cy="460375"/>
          </a:xfrm>
          <a:prstGeom prst="rect">
            <a:avLst/>
          </a:prstGeom>
          <a:noFill/>
        </p:spPr>
        <p:txBody>
          <a:bodyPr wrap="square" rtlCol="0" anchor="t">
            <a:spAutoFit/>
          </a:bodyPr>
          <a:p>
            <a:r>
              <a:rPr lang="zh-CN" altLang="en-US" sz="2400" b="1" dirty="0">
                <a:solidFill>
                  <a:srgbClr val="4F556F"/>
                </a:solidFill>
                <a:latin typeface="微软雅黑" panose="020B0503020204020204" pitchFamily="34" charset="-122"/>
                <a:ea typeface="微软雅黑" panose="020B0503020204020204" pitchFamily="34" charset="-122"/>
                <a:cs typeface="微软雅黑" panose="020B0503020204020204" pitchFamily="34" charset="-122"/>
                <a:sym typeface="+mn-ea"/>
              </a:rPr>
              <a:t>生產</a:t>
            </a:r>
            <a:endParaRPr lang="zh-CN" altLang="en-US" sz="2400" b="1" noProof="0" dirty="0">
              <a:ln>
                <a:noFill/>
              </a:ln>
              <a:solidFill>
                <a:srgbClr val="4F556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文本框 21"/>
          <p:cNvSpPr txBox="1"/>
          <p:nvPr>
            <p:custDataLst>
              <p:tags r:id="rId14"/>
            </p:custDataLst>
          </p:nvPr>
        </p:nvSpPr>
        <p:spPr>
          <a:xfrm>
            <a:off x="3956685" y="3712845"/>
            <a:ext cx="982345" cy="460375"/>
          </a:xfrm>
          <a:prstGeom prst="rect">
            <a:avLst/>
          </a:prstGeom>
          <a:noFill/>
        </p:spPr>
        <p:txBody>
          <a:bodyPr wrap="square" rtlCol="0" anchor="t">
            <a:spAutoFit/>
          </a:bodyPr>
          <a:p>
            <a:r>
              <a:rPr lang="zh-CN" altLang="en-US" sz="2400" b="1" dirty="0">
                <a:solidFill>
                  <a:srgbClr val="4F556F"/>
                </a:solidFill>
                <a:latin typeface="微软雅黑" panose="020B0503020204020204" pitchFamily="34" charset="-122"/>
                <a:ea typeface="微软雅黑" panose="020B0503020204020204" pitchFamily="34" charset="-122"/>
                <a:cs typeface="微软雅黑" panose="020B0503020204020204" pitchFamily="34" charset="-122"/>
                <a:sym typeface="+mn-ea"/>
              </a:rPr>
              <a:t>審批</a:t>
            </a:r>
            <a:endParaRPr lang="zh-CN" altLang="en-US" sz="2400" b="1" noProof="0" dirty="0">
              <a:ln>
                <a:noFill/>
              </a:ln>
              <a:solidFill>
                <a:srgbClr val="4F556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文本框 23"/>
          <p:cNvSpPr txBox="1"/>
          <p:nvPr/>
        </p:nvSpPr>
        <p:spPr>
          <a:xfrm>
            <a:off x="-635" y="5694045"/>
            <a:ext cx="12192635" cy="1168400"/>
          </a:xfrm>
          <a:prstGeom prst="rect">
            <a:avLst/>
          </a:prstGeom>
        </p:spPr>
        <p:txBody>
          <a:bodyPr wrap="square">
            <a:spAutoFit/>
          </a:bodyPr>
          <a:p>
            <a:pPr marL="0" indent="0" algn="ctr">
              <a:spcBef>
                <a:spcPct val="0"/>
              </a:spcBef>
              <a:spcAft>
                <a:spcPct val="0"/>
              </a:spcAft>
              <a:buNone/>
            </a:pP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桐鄉“AI+非現場監管” 築起烏鎮峰會食品安全防線 . 中國市場監管報. (2025-11-12).</a:t>
            </a:r>
            <a:endPar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spcBef>
                <a:spcPct val="0"/>
              </a:spcBef>
              <a:spcAft>
                <a:spcPct val="0"/>
              </a:spcAft>
              <a:buNone/>
            </a:pP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[2] Sari, O. F., Bader-El-Den, M., Leadley, C., Esmeli, R., Mohasseb, A., &amp; Ince, V. (2025). AI-driven food safety risk prediction: a</a:t>
            </a:r>
            <a:r>
              <a:rPr lang="en-US"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transformer-based approach with</a:t>
            </a:r>
            <a:r>
              <a:rPr lang="en-US"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RASFF database. British Food Journal (1966), 127(9), 3427–3445. https://doi.org/10.1108/BFJ-10-2024-1072</a:t>
            </a:r>
            <a:endPar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spcBef>
                <a:spcPct val="0"/>
              </a:spcBef>
              <a:spcAft>
                <a:spcPct val="0"/>
              </a:spcAft>
              <a:buNone/>
            </a:pP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國際標准化組織召開細胞培養肉特別工作組會議，國際標准化進程邁出關鍵一步</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中國商業聯合會</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(2025-10-27).</a:t>
            </a:r>
            <a:endPar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spcBef>
                <a:spcPct val="0"/>
              </a:spcBef>
              <a:spcAft>
                <a:spcPct val="0"/>
              </a:spcAft>
              <a:buNone/>
            </a:pP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【上海法治報】</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食安</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博士</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首度上崗</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進博會</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 </a:t>
            </a:r>
            <a:r>
              <a:rPr lang="zh-CN" altLang="en-US"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中國國際進口博覽會</a:t>
            </a:r>
            <a:r>
              <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(2025-11-03).</a:t>
            </a:r>
            <a:endParaRPr lang="en-US" altLang="zh-CN" sz="1400"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8891270" y="1348105"/>
            <a:ext cx="6096000" cy="521970"/>
          </a:xfrm>
          <a:prstGeom prst="rect">
            <a:avLst/>
          </a:prstGeom>
          <a:noFill/>
        </p:spPr>
        <p:txBody>
          <a:bodyPr wrap="square" rtlCol="0" anchor="t">
            <a:spAutoFit/>
          </a:bodyPr>
          <a:p>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數據</a:t>
            </a:r>
            <a:endPar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3" name="图片 22"/>
          <p:cNvPicPr>
            <a:picLocks noChangeAspect="1"/>
          </p:cNvPicPr>
          <p:nvPr/>
        </p:nvPicPr>
        <p:blipFill>
          <a:blip r:embed="rId15"/>
          <a:srcRect r="6205"/>
          <a:stretch>
            <a:fillRect/>
          </a:stretch>
        </p:blipFill>
        <p:spPr>
          <a:xfrm>
            <a:off x="5369560" y="131445"/>
            <a:ext cx="6469380" cy="2751455"/>
          </a:xfrm>
          <a:prstGeom prst="rect">
            <a:avLst/>
          </a:prstGeom>
        </p:spPr>
      </p:pic>
      <p:sp>
        <p:nvSpPr>
          <p:cNvPr id="28" name="文本框 27"/>
          <p:cNvSpPr txBox="1"/>
          <p:nvPr/>
        </p:nvSpPr>
        <p:spPr>
          <a:xfrm>
            <a:off x="11092815" y="4110990"/>
            <a:ext cx="4064000" cy="368300"/>
          </a:xfrm>
          <a:prstGeom prst="rect">
            <a:avLst/>
          </a:prstGeom>
          <a:noFill/>
        </p:spPr>
        <p:txBody>
          <a:bodyPr wrap="square" rtlCol="0">
            <a:spAutoFit/>
          </a:bodyPr>
          <a:p>
            <a:r>
              <a:rPr lang="zh-CN" altLang="en-US">
                <a:noFill/>
              </a:rPr>
              <a:t>。</a:t>
            </a:r>
            <a:endParaRPr lang="zh-CN" altLang="en-US">
              <a:noFill/>
            </a:endParaRPr>
          </a:p>
        </p:txBody>
      </p:sp>
      <p:sp>
        <p:nvSpPr>
          <p:cNvPr id="31" name="文本框 30"/>
          <p:cNvSpPr txBox="1"/>
          <p:nvPr/>
        </p:nvSpPr>
        <p:spPr>
          <a:xfrm>
            <a:off x="11252200" y="4006850"/>
            <a:ext cx="4064000" cy="368300"/>
          </a:xfrm>
          <a:prstGeom prst="rect">
            <a:avLst/>
          </a:prstGeom>
          <a:noFill/>
        </p:spPr>
        <p:txBody>
          <a:bodyPr wrap="square" rtlCol="0">
            <a:spAutoFit/>
          </a:bodyPr>
          <a:p>
            <a:r>
              <a:rPr lang="zh-CN" altLang="en-US"/>
              <a:t>。</a:t>
            </a:r>
            <a:endParaRPr lang="zh-CN" altLang="en-US"/>
          </a:p>
        </p:txBody>
      </p:sp>
      <p:pic>
        <p:nvPicPr>
          <p:cNvPr id="10" name="图片 9" descr="整鸡"/>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87485" y="4318000"/>
            <a:ext cx="540385" cy="540385"/>
          </a:xfrm>
          <a:prstGeom prst="rect">
            <a:avLst/>
          </a:prstGeom>
        </p:spPr>
      </p:pic>
      <p:pic>
        <p:nvPicPr>
          <p:cNvPr id="30" name="图片 29"/>
          <p:cNvPicPr>
            <a:picLocks noChangeAspect="1"/>
          </p:cNvPicPr>
          <p:nvPr/>
        </p:nvPicPr>
        <p:blipFill>
          <a:blip r:embed="rId18"/>
          <a:stretch>
            <a:fillRect/>
          </a:stretch>
        </p:blipFill>
        <p:spPr>
          <a:xfrm>
            <a:off x="6786880" y="3020060"/>
            <a:ext cx="3382645" cy="25374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subTnLst>
                                    <p:set>
                                      <p:cBhvr override="childStyle">
                                        <p:cTn dur="65" fill="hold" display="1" masterRel="nextClick" afterEffect="1"/>
                                        <p:tgtEl>
                                          <p:spTgt spid="23"/>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8" grpId="1"/>
      <p:bldP spid="31" grpId="0"/>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64350"/>
            <a:chOff x="0" y="0"/>
            <a:chExt cx="19200" cy="10810"/>
          </a:xfrm>
        </p:grpSpPr>
        <p:pic>
          <p:nvPicPr>
            <p:cNvPr id="17" name="图片 16" descr="摄图网_400954239_科技大数据(非企业商用)"/>
            <p:cNvPicPr>
              <a:picLocks noChangeAspect="1"/>
            </p:cNvPicPr>
            <p:nvPr>
              <p:custDataLst>
                <p:tags r:id="rId1"/>
              </p:custDataLst>
            </p:nvPr>
          </p:nvPicPr>
          <p:blipFill>
            <a:blip r:embed="rId2"/>
            <a:stretch>
              <a:fillRect/>
            </a:stretch>
          </p:blipFill>
          <p:spPr>
            <a:xfrm>
              <a:off x="0" y="0"/>
              <a:ext cx="19200" cy="10800"/>
            </a:xfrm>
            <a:prstGeom prst="rect">
              <a:avLst/>
            </a:prstGeom>
          </p:spPr>
        </p:pic>
        <p:sp>
          <p:nvSpPr>
            <p:cNvPr id="9" name="矩形 8"/>
            <p:cNvSpPr/>
            <p:nvPr>
              <p:custDataLst>
                <p:tags r:id="rId3"/>
              </p:custDataLst>
            </p:nvPr>
          </p:nvSpPr>
          <p:spPr>
            <a:xfrm>
              <a:off x="14" y="4"/>
              <a:ext cx="19186" cy="10806"/>
            </a:xfrm>
            <a:prstGeom prst="rect">
              <a:avLst/>
            </a:prstGeom>
            <a:gradFill>
              <a:gsLst>
                <a:gs pos="0">
                  <a:srgbClr val="001C4C"/>
                </a:gs>
                <a:gs pos="100000">
                  <a:schemeClr val="bg1">
                    <a:alpha val="25000"/>
                  </a:schemeClr>
                </a:gs>
                <a:gs pos="36000">
                  <a:srgbClr val="00265D"/>
                </a:gs>
                <a:gs pos="100000">
                  <a:schemeClr val="bg1">
                    <a:alpha val="38000"/>
                  </a:schemeClr>
                </a:gs>
              </a:gsLst>
              <a:lin ang="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 name="文本框 2"/>
          <p:cNvSpPr txBox="1"/>
          <p:nvPr/>
        </p:nvSpPr>
        <p:spPr>
          <a:xfrm>
            <a:off x="881380" y="2219960"/>
            <a:ext cx="9967595" cy="3119755"/>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 typeface="+mj-lt"/>
              <a:buNone/>
              <a:defRPr/>
            </a:pPr>
            <a:r>
              <a:rPr lang="zh-CN" altLang="en-US" sz="72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信任</a:t>
            </a:r>
            <a:r>
              <a:rPr lang="en-US" altLang="zh-CN"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a:t>
            </a:r>
            <a:r>
              <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評估已知→預測未來</a:t>
            </a:r>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endParaRPr>
          </a:p>
          <a:p>
            <a:pPr marL="0" marR="0" lvl="0" indent="0" algn="l" defTabSz="914400" rtl="0" eaLnBrk="1" fontAlgn="auto" latinLnBrk="0" hangingPunct="1">
              <a:lnSpc>
                <a:spcPct val="150000"/>
              </a:lnSpc>
              <a:spcBef>
                <a:spcPts val="0"/>
              </a:spcBef>
              <a:spcAft>
                <a:spcPts val="0"/>
              </a:spcAft>
              <a:buClrTx/>
              <a:buSzTx/>
              <a:buFont typeface="+mj-lt"/>
              <a:buNone/>
              <a:defRPr/>
            </a:pPr>
            <a:r>
              <a:rPr lang="zh-CN" altLang="en-US" sz="7200" b="1" spc="600" dirty="0">
                <a:noFill/>
                <a:effectLst>
                  <a:outerShdw blurRad="38100" dist="38100" dir="2700000" algn="tl">
                    <a:srgbClr val="000000">
                      <a:alpha val="43137"/>
                    </a:srgbClr>
                  </a:outerShdw>
                </a:effectLst>
                <a:sym typeface="+mn-ea"/>
              </a:rPr>
              <a:t>信任</a:t>
            </a:r>
            <a:r>
              <a:rPr lang="en-US" altLang="zh-CN" sz="4800" b="1" spc="600" dirty="0">
                <a:noFill/>
                <a:effectLst>
                  <a:outerShdw blurRad="38100" dist="38100" dir="2700000" algn="tl">
                    <a:srgbClr val="000000">
                      <a:alpha val="43137"/>
                    </a:srgbClr>
                  </a:outerShdw>
                </a:effectLst>
                <a:sym typeface="+mn-ea"/>
              </a:rPr>
              <a:t>——</a:t>
            </a:r>
            <a:r>
              <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rPr>
              <a:t>信息壁壘→全程透明</a:t>
            </a:r>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endParaRPr>
          </a:p>
          <a:p>
            <a:endParaRPr lang="zh-CN" altLang="en-US" sz="4800" b="1" spc="600" dirty="0">
              <a:gradFill flip="none" rotWithShape="1">
                <a:gsLst>
                  <a:gs pos="0">
                    <a:srgbClr val="DDB184"/>
                  </a:gs>
                  <a:gs pos="100000">
                    <a:srgbClr val="FDF7F0"/>
                  </a:gs>
                </a:gsLst>
                <a:path path="circle">
                  <a:fillToRect t="100000" r="100000"/>
                </a:path>
                <a:tileRect l="-100000" b="-100000"/>
              </a:gradFill>
              <a:effectLst>
                <a:outerShdw blurRad="38100" dist="38100" dir="2700000" algn="tl">
                  <a:srgbClr val="000000">
                    <a:alpha val="43137"/>
                  </a:srgbClr>
                </a:outerShdw>
              </a:effectLst>
              <a:sym typeface="+mn-ea"/>
            </a:endParaRPr>
          </a:p>
        </p:txBody>
      </p:sp>
      <p:sp>
        <p:nvSpPr>
          <p:cNvPr id="5" name="文本框 4"/>
          <p:cNvSpPr txBox="1"/>
          <p:nvPr/>
        </p:nvSpPr>
        <p:spPr>
          <a:xfrm>
            <a:off x="958922" y="1240730"/>
            <a:ext cx="3416899" cy="884630"/>
          </a:xfrm>
          <a:prstGeom prst="roundRect">
            <a:avLst>
              <a:gd name="adj" fmla="val 50000"/>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r>
              <a:rPr lang="en-US" altLang="zh-CN" sz="4400" dirty="0">
                <a:solidFill>
                  <a:srgbClr val="4F556F"/>
                </a:solidFill>
                <a:latin typeface="+mn-ea"/>
              </a:rPr>
              <a:t>Part. 03</a:t>
            </a:r>
            <a:endParaRPr lang="zh-CN" altLang="en-US" sz="4400" dirty="0">
              <a:solidFill>
                <a:srgbClr val="4F556F"/>
              </a:solidFill>
              <a:latin typeface="+mn-ea"/>
            </a:endParaRPr>
          </a:p>
        </p:txBody>
      </p:sp>
      <p:cxnSp>
        <p:nvCxnSpPr>
          <p:cNvPr id="7" name="直接连接符 6"/>
          <p:cNvCxnSpPr/>
          <p:nvPr/>
        </p:nvCxnSpPr>
        <p:spPr>
          <a:xfrm>
            <a:off x="7234772" y="614074"/>
            <a:ext cx="2902858" cy="0"/>
          </a:xfrm>
          <a:prstGeom prst="line">
            <a:avLst/>
          </a:prstGeom>
          <a:ln>
            <a:solidFill>
              <a:srgbClr val="F7E9DB"/>
            </a:solidFill>
          </a:ln>
        </p:spPr>
        <p:style>
          <a:lnRef idx="1">
            <a:schemeClr val="accent1"/>
          </a:lnRef>
          <a:fillRef idx="0">
            <a:schemeClr val="accent1"/>
          </a:fillRef>
          <a:effectRef idx="0">
            <a:schemeClr val="accent1"/>
          </a:effectRef>
          <a:fontRef idx="minor">
            <a:schemeClr val="tx1"/>
          </a:fontRef>
        </p:style>
      </p:cxnSp>
      <p:sp>
        <p:nvSpPr>
          <p:cNvPr id="8" name="箭头: V 形 7"/>
          <p:cNvSpPr/>
          <p:nvPr/>
        </p:nvSpPr>
        <p:spPr>
          <a:xfrm>
            <a:off x="10459972" y="6015036"/>
            <a:ext cx="624714" cy="607682"/>
          </a:xfrm>
          <a:prstGeom prst="chevron">
            <a:avLst/>
          </a:prstGeom>
          <a:gradFill flip="none" rotWithShape="1">
            <a:gsLst>
              <a:gs pos="0">
                <a:srgbClr val="F7E9DB"/>
              </a:gs>
              <a:gs pos="100000">
                <a:srgbClr val="FDF7F0">
                  <a:alpha val="37000"/>
                </a:srgbClr>
              </a:gs>
            </a:gsLst>
            <a:lin ang="0" scaled="1"/>
            <a:tileRect/>
          </a:gradFill>
        </p:spPr>
        <p:txBody>
          <a:bodyPr wrap="square" anchor="ctr">
            <a:noAutofit/>
          </a:bodyPr>
          <a:lstStyle/>
          <a:p>
            <a:pPr algn="dist"/>
            <a:endParaRPr lang="zh-CN" altLang="en-US" sz="3200">
              <a:solidFill>
                <a:srgbClr val="4F556F"/>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bldLst>
      <p:bldP spid="3" grpId="0"/>
      <p:bldP spid="5" grpId="0" bldLvl="0"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98755" y="116840"/>
            <a:ext cx="10280015" cy="645160"/>
          </a:xfrm>
          <a:prstGeom prst="rect">
            <a:avLst/>
          </a:prstGeom>
          <a:noFill/>
        </p:spPr>
        <p:txBody>
          <a:bodyPr wrap="square" rtlCol="0">
            <a:spAutoFit/>
          </a:bodyPr>
          <a:p>
            <a:r>
              <a:rPr lang="zh-CN" altLang="en-US" sz="36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AI驅動的細胞培養肉信任生態系統</a:t>
            </a:r>
            <a:endParaRPr lang="zh-CN" altLang="en-US" sz="3600" b="1" spc="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2" name="图片 21" descr="33a4b12a4fc61a958b102830d9de9401"/>
          <p:cNvPicPr>
            <a:picLocks noChangeAspect="1"/>
          </p:cNvPicPr>
          <p:nvPr/>
        </p:nvPicPr>
        <p:blipFill>
          <a:blip r:embed="rId1"/>
          <a:stretch>
            <a:fillRect/>
          </a:stretch>
        </p:blipFill>
        <p:spPr>
          <a:xfrm>
            <a:off x="65405" y="1620520"/>
            <a:ext cx="2153285" cy="3858260"/>
          </a:xfrm>
          <a:prstGeom prst="rect">
            <a:avLst/>
          </a:prstGeom>
        </p:spPr>
      </p:pic>
      <p:sp>
        <p:nvSpPr>
          <p:cNvPr id="23" name="矩形 22"/>
          <p:cNvSpPr/>
          <p:nvPr/>
        </p:nvSpPr>
        <p:spPr>
          <a:xfrm>
            <a:off x="4989195" y="1880235"/>
            <a:ext cx="4156710" cy="2611755"/>
          </a:xfrm>
          <a:prstGeom prst="rect">
            <a:avLst/>
          </a:prstGeom>
          <a:gradFill>
            <a:gsLst>
              <a:gs pos="0">
                <a:srgbClr val="7B32B2"/>
              </a:gs>
              <a:gs pos="100000">
                <a:srgbClr val="401A5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4" name="文本框 23"/>
          <p:cNvSpPr txBox="1"/>
          <p:nvPr/>
        </p:nvSpPr>
        <p:spPr>
          <a:xfrm>
            <a:off x="5896610" y="1910080"/>
            <a:ext cx="2649220" cy="460375"/>
          </a:xfrm>
          <a:prstGeom prst="rect">
            <a:avLst/>
          </a:prstGeom>
          <a:noFill/>
        </p:spPr>
        <p:txBody>
          <a:bodyPr wrap="square" rtlCol="0">
            <a:spAutoFit/>
          </a:bodyPr>
          <a:p>
            <a:r>
              <a:rPr lang="en-US" altLang="zh-CN"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驅動信任核心</a:t>
            </a:r>
            <a:endParaRPr lang="zh-CN" altLang="en-US" sz="2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左大括号 25"/>
          <p:cNvSpPr/>
          <p:nvPr/>
        </p:nvSpPr>
        <p:spPr>
          <a:xfrm>
            <a:off x="5908675" y="2412365"/>
            <a:ext cx="172085" cy="1925320"/>
          </a:xfrm>
          <a:prstGeom prst="leftBrace">
            <a:avLst/>
          </a:prstGeom>
          <a:ln w="38100">
            <a:solidFill>
              <a:schemeClr val="bg1"/>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7" name="文本框 26"/>
          <p:cNvSpPr txBox="1"/>
          <p:nvPr/>
        </p:nvSpPr>
        <p:spPr>
          <a:xfrm>
            <a:off x="5172710" y="2206625"/>
            <a:ext cx="331470" cy="2285365"/>
          </a:xfrm>
          <a:prstGeom prst="rect">
            <a:avLst/>
          </a:prstGeom>
          <a:noFill/>
        </p:spPr>
        <p:txBody>
          <a:bodyPr wrap="square" rtlCol="0">
            <a:noAutofit/>
          </a:bodyPr>
          <a:p>
            <a:r>
              <a:rPr lang="zh-CN" altLang="en-US" sz="2400">
                <a:solidFill>
                  <a:srgbClr val="FFFF00"/>
                </a:solidFill>
                <a:latin typeface="微软雅黑" panose="020B0503020204020204" pitchFamily="34" charset="-122"/>
                <a:ea typeface="微软雅黑" panose="020B0503020204020204" pitchFamily="34" charset="-122"/>
              </a:rPr>
              <a:t>三個核心技術</a:t>
            </a:r>
            <a:endParaRPr lang="zh-CN" altLang="en-US" sz="2400">
              <a:solidFill>
                <a:srgbClr val="FFFF0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6304280" y="2353310"/>
            <a:ext cx="2979420"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預測性安全評估</a:t>
            </a: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6343650" y="3083560"/>
            <a:ext cx="257492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實時風險預警</a:t>
            </a: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6343650" y="3877310"/>
            <a:ext cx="2317750"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區域鏈溯源</a:t>
            </a: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32" name="椭圆 31"/>
          <p:cNvSpPr/>
          <p:nvPr/>
        </p:nvSpPr>
        <p:spPr>
          <a:xfrm>
            <a:off x="2967990" y="5079365"/>
            <a:ext cx="1141095" cy="111569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33" name="文本框 32"/>
          <p:cNvSpPr txBox="1"/>
          <p:nvPr/>
        </p:nvSpPr>
        <p:spPr>
          <a:xfrm>
            <a:off x="2990215" y="5427980"/>
            <a:ext cx="1409700" cy="460375"/>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rPr>
              <a:t>生產者</a:t>
            </a:r>
            <a:endParaRPr lang="zh-CN" altLang="en-US" sz="2400">
              <a:latin typeface="微软雅黑" panose="020B0503020204020204" pitchFamily="34" charset="-122"/>
              <a:ea typeface="微软雅黑" panose="020B0503020204020204" pitchFamily="34" charset="-122"/>
            </a:endParaRPr>
          </a:p>
        </p:txBody>
      </p:sp>
      <p:cxnSp>
        <p:nvCxnSpPr>
          <p:cNvPr id="35" name="直接箭头连接符 34"/>
          <p:cNvCxnSpPr/>
          <p:nvPr/>
        </p:nvCxnSpPr>
        <p:spPr>
          <a:xfrm flipV="1">
            <a:off x="4109085" y="4369435"/>
            <a:ext cx="853440" cy="670560"/>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36" name="文本框 35"/>
          <p:cNvSpPr txBox="1"/>
          <p:nvPr/>
        </p:nvSpPr>
        <p:spPr>
          <a:xfrm>
            <a:off x="4357370" y="4956810"/>
            <a:ext cx="2047240" cy="521970"/>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rPr>
              <a:t>提供優化方案，提升效率和品質</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345180" y="4303395"/>
            <a:ext cx="1293495" cy="521970"/>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提供“生理與制造”数据</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8" name="直接箭头连接符 37"/>
          <p:cNvCxnSpPr/>
          <p:nvPr/>
        </p:nvCxnSpPr>
        <p:spPr>
          <a:xfrm flipH="1">
            <a:off x="4142740" y="4528185"/>
            <a:ext cx="893445" cy="721995"/>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39" name="椭圆 38"/>
          <p:cNvSpPr/>
          <p:nvPr/>
        </p:nvSpPr>
        <p:spPr>
          <a:xfrm>
            <a:off x="2990215" y="800100"/>
            <a:ext cx="1141095" cy="107886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40" name="文本框 39"/>
          <p:cNvSpPr txBox="1"/>
          <p:nvPr/>
        </p:nvSpPr>
        <p:spPr>
          <a:xfrm>
            <a:off x="2990215" y="1063625"/>
            <a:ext cx="125031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消費者</a:t>
            </a: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41" name="椭圆 40"/>
          <p:cNvSpPr/>
          <p:nvPr/>
        </p:nvSpPr>
        <p:spPr>
          <a:xfrm>
            <a:off x="10058400" y="800100"/>
            <a:ext cx="1141095" cy="107886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42" name="椭圆 41"/>
          <p:cNvSpPr/>
          <p:nvPr/>
        </p:nvSpPr>
        <p:spPr>
          <a:xfrm>
            <a:off x="10004425" y="5206365"/>
            <a:ext cx="1141095" cy="107886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43" name="文本框 42"/>
          <p:cNvSpPr txBox="1"/>
          <p:nvPr/>
        </p:nvSpPr>
        <p:spPr>
          <a:xfrm>
            <a:off x="10168255" y="5365115"/>
            <a:ext cx="1029970" cy="829945"/>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rPr>
              <a:t>監管機構</a:t>
            </a:r>
            <a:endParaRPr lang="zh-CN" altLang="en-US" sz="2400">
              <a:latin typeface="微软雅黑" panose="020B0503020204020204" pitchFamily="34" charset="-122"/>
              <a:ea typeface="微软雅黑" panose="020B0503020204020204" pitchFamily="34" charset="-122"/>
            </a:endParaRPr>
          </a:p>
        </p:txBody>
      </p:sp>
      <p:sp>
        <p:nvSpPr>
          <p:cNvPr id="44" name="文本框 43"/>
          <p:cNvSpPr txBox="1"/>
          <p:nvPr/>
        </p:nvSpPr>
        <p:spPr>
          <a:xfrm>
            <a:off x="10058400" y="1155700"/>
            <a:ext cx="1141095" cy="460375"/>
          </a:xfrm>
          <a:prstGeom prst="rect">
            <a:avLst/>
          </a:prstGeom>
          <a:noFill/>
        </p:spPr>
        <p:txBody>
          <a:bodyPr wrap="square" rtlCol="0">
            <a:spAutoFit/>
          </a:bodyPr>
          <a:p>
            <a:r>
              <a:rPr lang="zh-CN" altLang="en-US" sz="2400">
                <a:latin typeface="微软雅黑" panose="020B0503020204020204" pitchFamily="34" charset="-122"/>
                <a:ea typeface="微软雅黑" panose="020B0503020204020204" pitchFamily="34" charset="-122"/>
              </a:rPr>
              <a:t>零售商</a:t>
            </a:r>
            <a:endParaRPr lang="zh-CN" altLang="en-US" sz="2400">
              <a:latin typeface="微软雅黑" panose="020B0503020204020204" pitchFamily="34" charset="-122"/>
              <a:ea typeface="微软雅黑" panose="020B0503020204020204" pitchFamily="34" charset="-122"/>
            </a:endParaRPr>
          </a:p>
        </p:txBody>
      </p:sp>
      <p:cxnSp>
        <p:nvCxnSpPr>
          <p:cNvPr id="45" name="直接箭头连接符 44"/>
          <p:cNvCxnSpPr/>
          <p:nvPr/>
        </p:nvCxnSpPr>
        <p:spPr>
          <a:xfrm flipH="1" flipV="1">
            <a:off x="9144000" y="4337685"/>
            <a:ext cx="860425" cy="665480"/>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cxnSp>
        <p:nvCxnSpPr>
          <p:cNvPr id="46" name="直接箭头连接符 45"/>
          <p:cNvCxnSpPr/>
          <p:nvPr/>
        </p:nvCxnSpPr>
        <p:spPr>
          <a:xfrm>
            <a:off x="9083675" y="4519930"/>
            <a:ext cx="974725" cy="739140"/>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47" name="文本框 46"/>
          <p:cNvSpPr txBox="1"/>
          <p:nvPr/>
        </p:nvSpPr>
        <p:spPr>
          <a:xfrm>
            <a:off x="9500870" y="4109720"/>
            <a:ext cx="1249680" cy="521970"/>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提供“規則與案例”數據</a:t>
            </a:r>
            <a:endParaRPr lang="zh-CN" altLang="en-US" sz="14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文本框 47"/>
          <p:cNvSpPr txBox="1"/>
          <p:nvPr/>
        </p:nvSpPr>
        <p:spPr>
          <a:xfrm>
            <a:off x="8718550" y="4825365"/>
            <a:ext cx="1140460" cy="521970"/>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rPr>
              <a:t>預測評估、實時透視</a:t>
            </a:r>
            <a:endParaRPr lang="zh-CN" altLang="en-US" sz="1400">
              <a:solidFill>
                <a:schemeClr val="bg1"/>
              </a:solidFill>
              <a:latin typeface="微软雅黑" panose="020B0503020204020204" pitchFamily="34" charset="-122"/>
              <a:ea typeface="微软雅黑" panose="020B0503020204020204" pitchFamily="34" charset="-122"/>
            </a:endParaRPr>
          </a:p>
        </p:txBody>
      </p:sp>
      <p:cxnSp>
        <p:nvCxnSpPr>
          <p:cNvPr id="49" name="直接箭头连接符 48"/>
          <p:cNvCxnSpPr/>
          <p:nvPr/>
        </p:nvCxnSpPr>
        <p:spPr>
          <a:xfrm flipH="1" flipV="1">
            <a:off x="3995420" y="1601470"/>
            <a:ext cx="993775" cy="481330"/>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3392170" y="1932305"/>
            <a:ext cx="1644015" cy="306705"/>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rPr>
              <a:t>區塊鏈溯源，放心</a:t>
            </a:r>
            <a:endParaRPr lang="zh-CN" altLang="en-US" sz="1400">
              <a:solidFill>
                <a:schemeClr val="bg1"/>
              </a:solidFill>
              <a:latin typeface="微软雅黑" panose="020B0503020204020204" pitchFamily="34" charset="-122"/>
              <a:ea typeface="微软雅黑" panose="020B0503020204020204" pitchFamily="34" charset="-122"/>
            </a:endParaRPr>
          </a:p>
        </p:txBody>
      </p:sp>
      <p:cxnSp>
        <p:nvCxnSpPr>
          <p:cNvPr id="51" name="直接箭头连接符 50"/>
          <p:cNvCxnSpPr/>
          <p:nvPr/>
        </p:nvCxnSpPr>
        <p:spPr>
          <a:xfrm flipV="1">
            <a:off x="9172575" y="1514475"/>
            <a:ext cx="995680" cy="568960"/>
          </a:xfrm>
          <a:prstGeom prst="straightConnector1">
            <a:avLst/>
          </a:prstGeom>
          <a:ln w="3810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52" name="文本框 51"/>
          <p:cNvSpPr txBox="1"/>
          <p:nvPr/>
        </p:nvSpPr>
        <p:spPr>
          <a:xfrm>
            <a:off x="9268460" y="1917065"/>
            <a:ext cx="1450340" cy="521970"/>
          </a:xfrm>
          <a:prstGeom prst="rect">
            <a:avLst/>
          </a:prstGeom>
          <a:noFill/>
        </p:spPr>
        <p:txBody>
          <a:bodyPr wrap="square" rtlCol="0">
            <a:spAutoFit/>
          </a:bodyPr>
          <a:p>
            <a:r>
              <a:rPr lang="zh-CN" altLang="en-US" sz="1400">
                <a:solidFill>
                  <a:schemeClr val="bg1"/>
                </a:solidFill>
                <a:latin typeface="微软雅黑" panose="020B0503020204020204" pitchFamily="34" charset="-122"/>
                <a:ea typeface="微软雅黑" panose="020B0503020204020204" pitchFamily="34" charset="-122"/>
              </a:rPr>
              <a:t>提供產品故事，敢於銷售推廣</a:t>
            </a:r>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2383790" y="2776220"/>
            <a:ext cx="135191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安全嗎？</a:t>
            </a:r>
            <a:endParaRPr lang="zh-CN" altLang="en-US" sz="2400">
              <a:solidFill>
                <a:srgbClr val="FF0000"/>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2332990" y="3843020"/>
            <a:ext cx="1901825" cy="460375"/>
          </a:xfrm>
          <a:prstGeom prst="rect">
            <a:avLst/>
          </a:prstGeom>
          <a:noFill/>
        </p:spPr>
        <p:txBody>
          <a:bodyPr wrap="square" rtlCol="0">
            <a:spAutoFit/>
          </a:bodyPr>
          <a:p>
            <a:r>
              <a:rPr lang="zh-CN" altLang="en-US" sz="2400">
                <a:solidFill>
                  <a:srgbClr val="FF0000"/>
                </a:solidFill>
                <a:latin typeface="微软雅黑" panose="020B0503020204020204" pitchFamily="34" charset="-122"/>
                <a:ea typeface="微软雅黑" panose="020B0503020204020204" pitchFamily="34" charset="-122"/>
              </a:rPr>
              <a:t>為什麼相信？</a:t>
            </a:r>
            <a:endParaRPr lang="zh-CN" altLang="en-US" sz="2400">
              <a:solidFill>
                <a:srgbClr val="FF0000"/>
              </a:solidFill>
              <a:latin typeface="微软雅黑" panose="020B0503020204020204" pitchFamily="34" charset="-122"/>
              <a:ea typeface="微软雅黑" panose="020B0503020204020204" pitchFamily="34" charset="-122"/>
            </a:endParaRPr>
          </a:p>
        </p:txBody>
      </p:sp>
      <p:cxnSp>
        <p:nvCxnSpPr>
          <p:cNvPr id="56" name="直接箭头连接符 55"/>
          <p:cNvCxnSpPr/>
          <p:nvPr/>
        </p:nvCxnSpPr>
        <p:spPr>
          <a:xfrm>
            <a:off x="4227195" y="5796280"/>
            <a:ext cx="5707380" cy="0"/>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57" name="直接箭头连接符 56"/>
          <p:cNvCxnSpPr/>
          <p:nvPr/>
        </p:nvCxnSpPr>
        <p:spPr>
          <a:xfrm flipV="1">
            <a:off x="10841355" y="1920875"/>
            <a:ext cx="0" cy="3244215"/>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58" name="直接箭头连接符 57"/>
          <p:cNvCxnSpPr/>
          <p:nvPr/>
        </p:nvCxnSpPr>
        <p:spPr>
          <a:xfrm flipH="1">
            <a:off x="4240530" y="1155700"/>
            <a:ext cx="5632450" cy="0"/>
          </a:xfrm>
          <a:prstGeom prst="straightConnector1">
            <a:avLst/>
          </a:prstGeom>
          <a:ln w="3810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60" name="矩形 59"/>
          <p:cNvSpPr/>
          <p:nvPr/>
        </p:nvSpPr>
        <p:spPr>
          <a:xfrm>
            <a:off x="6304280" y="2355215"/>
            <a:ext cx="2414270" cy="1283335"/>
          </a:xfrm>
          <a:prstGeom prst="rect">
            <a:avLst/>
          </a:prstGeom>
          <a:solidFill>
            <a:schemeClr val="accent1">
              <a:alpha val="0"/>
            </a:schemeClr>
          </a:solidFill>
          <a:ln w="38100">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cxnSp>
        <p:nvCxnSpPr>
          <p:cNvPr id="61" name="直接箭头连接符 60"/>
          <p:cNvCxnSpPr/>
          <p:nvPr/>
        </p:nvCxnSpPr>
        <p:spPr>
          <a:xfrm flipH="1">
            <a:off x="3630930" y="2985135"/>
            <a:ext cx="3012440" cy="0"/>
          </a:xfrm>
          <a:prstGeom prst="straightConnector1">
            <a:avLst/>
          </a:prstGeom>
          <a:ln w="2540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62" name="矩形 61"/>
          <p:cNvSpPr/>
          <p:nvPr/>
        </p:nvSpPr>
        <p:spPr>
          <a:xfrm>
            <a:off x="6343650" y="3783330"/>
            <a:ext cx="1727835" cy="648335"/>
          </a:xfrm>
          <a:prstGeom prst="rect">
            <a:avLst/>
          </a:prstGeom>
          <a:solidFill>
            <a:schemeClr val="accent1">
              <a:alpha val="0"/>
            </a:schemeClr>
          </a:solidFill>
          <a:ln w="38100">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cxnSp>
        <p:nvCxnSpPr>
          <p:cNvPr id="63" name="直接箭头连接符 62"/>
          <p:cNvCxnSpPr/>
          <p:nvPr/>
        </p:nvCxnSpPr>
        <p:spPr>
          <a:xfrm flipH="1">
            <a:off x="4142740" y="4091305"/>
            <a:ext cx="2261870" cy="0"/>
          </a:xfrm>
          <a:prstGeom prst="straightConnector1">
            <a:avLst/>
          </a:prstGeom>
          <a:ln w="2540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64" name="文本框 63"/>
          <p:cNvSpPr txBox="1"/>
          <p:nvPr/>
        </p:nvSpPr>
        <p:spPr>
          <a:xfrm>
            <a:off x="65405" y="6334125"/>
            <a:ext cx="7166610" cy="645160"/>
          </a:xfrm>
          <a:prstGeom prst="rect">
            <a:avLst/>
          </a:prstGeom>
          <a:noFill/>
        </p:spPr>
        <p:txBody>
          <a:bodyPr wrap="square" rtlCol="0">
            <a:spAutoFit/>
          </a:bodyPr>
          <a:p>
            <a:r>
              <a:rPr lang="zh-CN" altLang="en-US" sz="1200">
                <a:solidFill>
                  <a:schemeClr val="bg1"/>
                </a:solidFill>
                <a:latin typeface="微软雅黑" panose="020B0503020204020204" pitchFamily="34" charset="-122"/>
                <a:ea typeface="微软雅黑" panose="020B0503020204020204" pitchFamily="34" charset="-122"/>
              </a:rPr>
              <a:t>Yin BF, Tan G, Muhammad R, Liu J, Bi JJ. AI-Powered Innovations in Food Safety from Farm to Fork. FOODS. 2025;14(11).</a:t>
            </a:r>
            <a:endParaRPr lang="zh-CN" altLang="en-US" sz="1200">
              <a:solidFill>
                <a:schemeClr val="bg1"/>
              </a:solidFill>
              <a:latin typeface="微软雅黑" panose="020B0503020204020204" pitchFamily="34" charset="-122"/>
              <a:ea typeface="微软雅黑" panose="020B0503020204020204" pitchFamily="34" charset="-122"/>
            </a:endParaRPr>
          </a:p>
          <a:p>
            <a:endParaRPr lang="zh-CN" altLang="en-US" sz="12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311.55,&quot;left&quot;:569.8,&quot;top&quot;:113.55,&quot;width&quot;:311.8}"/>
</p:tagLst>
</file>

<file path=ppt/tags/tag11.xml><?xml version="1.0" encoding="utf-8"?>
<p:tagLst xmlns:p="http://schemas.openxmlformats.org/presentationml/2006/main">
  <p:tag name="KSO_WM_DIAGRAM_VIRTUALLY_FRAME" val="{&quot;height&quot;:311.55,&quot;left&quot;:569.8,&quot;top&quot;:113.55,&quot;width&quot;:311.8}"/>
</p:tagLst>
</file>

<file path=ppt/tags/tag12.xml><?xml version="1.0" encoding="utf-8"?>
<p:tagLst xmlns:p="http://schemas.openxmlformats.org/presentationml/2006/main">
  <p:tag name="KSO_WM_DIAGRAM_VIRTUALLY_FRAME" val="{&quot;height&quot;:311.55,&quot;left&quot;:569.8,&quot;top&quot;:113.55,&quot;width&quot;:311.8}"/>
</p:tagLst>
</file>

<file path=ppt/tags/tag13.xml><?xml version="1.0" encoding="utf-8"?>
<p:tagLst xmlns:p="http://schemas.openxmlformats.org/presentationml/2006/main">
  <p:tag name="KSO_WM_DIAGRAM_VIRTUALLY_FRAME" val="{&quot;height&quot;:311.55,&quot;left&quot;:569.8,&quot;top&quot;:113.55,&quot;width&quot;:311.8}"/>
</p:tagLst>
</file>

<file path=ppt/tags/tag14.xml><?xml version="1.0" encoding="utf-8"?>
<p:tagLst xmlns:p="http://schemas.openxmlformats.org/presentationml/2006/main">
  <p:tag name="KSO_WM_DIAGRAM_VIRTUALLY_FRAME" val="{&quot;height&quot;:311.55,&quot;left&quot;:569.8,&quot;top&quot;:113.55,&quot;width&quot;:311.8}"/>
</p:tagLst>
</file>

<file path=ppt/tags/tag15.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16.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17.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18.xml><?xml version="1.0" encoding="utf-8"?>
<p:tagLst xmlns:p="http://schemas.openxmlformats.org/presentationml/2006/main">
  <p:tag name="PA" val="v5.2.11"/>
  <p:tag name="KSO_WM_DIAGRAM_VIRTUALLY_FRAME" val="{&quot;height&quot;:341.62685039370075,&quot;left&quot;:64.56007874015748,&quot;top&quot;:133.04881889763777,&quot;width&quot;:826.928346456693}"/>
</p:tagLst>
</file>

<file path=ppt/tags/tag19.xml><?xml version="1.0" encoding="utf-8"?>
<p:tagLst xmlns:p="http://schemas.openxmlformats.org/presentationml/2006/main">
  <p:tag name="PA" val="v5.2.11"/>
  <p:tag name="KSO_WM_DIAGRAM_VIRTUALLY_FRAME" val="{&quot;height&quot;:341.62685039370075,&quot;left&quot;:64.56007874015748,&quot;top&quot;:133.04881889763777,&quot;width&quot;:826.92834645669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1.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2.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3.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4.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5.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6.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7.xml><?xml version="1.0" encoding="utf-8"?>
<p:tagLst xmlns:p="http://schemas.openxmlformats.org/presentationml/2006/main">
  <p:tag name="KSO_WM_DIAGRAM_VIRTUALLY_FRAME" val="{&quot;height&quot;:341.62685039370075,&quot;left&quot;:64.56007874015748,&quot;top&quot;:133.04881889763777,&quot;width&quot;:826.928346456693}"/>
</p:tagLst>
</file>

<file path=ppt/tags/tag28.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29.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31.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32.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33.xml><?xml version="1.0" encoding="utf-8"?>
<p:tagLst xmlns:p="http://schemas.openxmlformats.org/presentationml/2006/main">
  <p:tag name="KSO_WM_DIAGRAM_VIRTUALLY_FRAME" val="{&quot;height&quot;:335.7086614173228,&quot;left&quot;:87.81661417322834,&quot;top&quot;:143.68582677165355,&quot;width&quot;:597.7953543307087}"/>
</p:tagLst>
</file>

<file path=ppt/tags/tag34.xml><?xml version="1.0" encoding="utf-8"?>
<p:tagLst xmlns:p="http://schemas.openxmlformats.org/presentationml/2006/main">
  <p:tag name="KSO_WM_DIAGRAM_VIRTUALLY_FRAME" val="{&quot;height&quot;:310.2161417322835,&quot;left&quot;:239.04629921259843,&quot;top&quot;:126.63409448818898,&quot;width&quot;:650.3649606299211}"/>
</p:tagLst>
</file>

<file path=ppt/tags/tag35.xml><?xml version="1.0" encoding="utf-8"?>
<p:tagLst xmlns:p="http://schemas.openxmlformats.org/presentationml/2006/main">
  <p:tag name="KSO_WM_DIAGRAM_VIRTUALLY_FRAME" val="{&quot;height&quot;:310.2161417322835,&quot;left&quot;:239.04629921259843,&quot;top&quot;:126.63409448818898,&quot;width&quot;:650.3649606299211}"/>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39.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1.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2.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3.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4.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5.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6.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7.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8.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49.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375.0161417322835,&quot;left&quot;:239.04629921259843,&quot;top&quot;:61.834094488188974,&quot;width&quot;:653.5649606299212}"/>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i*1_1"/>
  <p:tag name="KSO_WM_TEMPLATE_CATEGORY" val="diagram"/>
  <p:tag name="KSO_WM_TEMPLATE_INDEX" val="20230141"/>
  <p:tag name="KSO_WM_UNIT_LAYERLEVEL" val="1_1"/>
  <p:tag name="KSO_WM_TAG_VERSION" val="1.0"/>
  <p:tag name="KSO_WM_BEAUTIFY_FLAG" val="#wm#"/>
  <p:tag name="KSO_WM_DIAGRAM_GROUP_CODE" val="m1-1"/>
  <p:tag name="KSO_WM_UNIT_TYPE" val="m_i"/>
  <p:tag name="KSO_WM_UNIT_INDEX" val="1_1"/>
  <p:tag name="KSO_WM_UNIT_LINE_FORE_SCHEMECOLOR_INDEX" val="2"/>
  <p:tag name="KSO_WM_UNIT_LINE_FILL_TYPE" val="2"/>
  <p:tag name="KSO_WM_UNIT_TEXT_FILL_FORE_SCHEMECOLOR_INDEX" val="2"/>
  <p:tag name="KSO_WM_UNIT_TEXT_FILL_TYPE"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1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1_1"/>
  <p:tag name="KSO_WM_UNIT_FILL_FORE_SCHEMECOLOR_INDEX" val="8"/>
  <p:tag name="KSO_WM_UNIT_FILL_TYPE" val="1"/>
  <p:tag name="KSO_WM_UNIT_TEXT_FILL_FORE_SCHEMECOLOR_INDEX" val="2"/>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2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2_1"/>
  <p:tag name="KSO_WM_UNIT_FILL_FORE_SCHEMECOLOR_INDEX" val="8"/>
  <p:tag name="KSO_WM_UNIT_FILL_TYPE" val="1"/>
  <p:tag name="KSO_WM_UNIT_TEXT_FILL_FORE_SCHEMECOLOR_INDEX" val="2"/>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4_1"/>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4_1"/>
  <p:tag name="KSO_WM_UNIT_FILL_FORE_SCHEMECOLOR_INDEX" val="8"/>
  <p:tag name="KSO_WM_UNIT_FILL_TYPE" val="1"/>
  <p:tag name="KSO_WM_UNIT_TEXT_FILL_FORE_SCHEMECOLOR_INDEX" val="2"/>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3_2"/>
  <p:tag name="KSO_WM_TEMPLATE_CATEGORY" val="diagram"/>
  <p:tag name="KSO_WM_TEMPLATE_INDEX" val="20230141"/>
  <p:tag name="KSO_WM_UNIT_LAYERLEVEL" val="1_1_1"/>
  <p:tag name="KSO_WM_TAG_VERSION" val="1.0"/>
  <p:tag name="KSO_WM_BEAUTIFY_FLAG" val="#wm#"/>
  <p:tag name="KSO_WM_DIAGRAM_GROUP_CODE" val="m1-1"/>
  <p:tag name="KSO_WM_UNIT_TYPE" val="m_h_i"/>
  <p:tag name="KSO_WM_UNIT_INDEX" val="1_3_2"/>
  <p:tag name="KSO_WM_UNIT_FILL_FORE_SCHEMECOLOR_INDEX" val="8"/>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1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1_1"/>
  <p:tag name="KSO_WM_UNIT_TEXT_FILL_FORE_SCHEMECOLOR_INDEX" val="8"/>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2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2_1"/>
  <p:tag name="KSO_WM_UNIT_TEXT_FILL_FORE_SCHEMECOLOR_INDEX" val="8"/>
  <p:tag name="KSO_WM_UNIT_TEXT_FILL_TYPE" val="1"/>
</p:tagLst>
</file>

<file path=ppt/tags/tag6.xml><?xml version="1.0" encoding="utf-8"?>
<p:tagLst xmlns:p="http://schemas.openxmlformats.org/presentationml/2006/main">
  <p:tag name="KSO_WM_DIAGRAM_VIRTUALLY_FRAME" val="{&quot;height&quot;:311.55,&quot;left&quot;:569.8,&quot;top&quot;:113.55,&quot;width&quot;:311.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3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3_1"/>
  <p:tag name="KSO_WM_UNIT_TEXT_FILL_FORE_SCHEMECOLOR_INDEX" val="8"/>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141_3*m_h_i*1_4_1"/>
  <p:tag name="KSO_WM_TEMPLATE_CATEGORY" val="diagram"/>
  <p:tag name="KSO_WM_TEMPLATE_INDEX" val="20230141"/>
  <p:tag name="KSO_WM_UNIT_LAYERLEVEL" val="1_1_1"/>
  <p:tag name="KSO_WM_TAG_VERSION" val="1.0"/>
  <p:tag name="KSO_WM_BEAUTIFY_FLAG" val="#wm#"/>
  <p:tag name="KSO_WM_DIAGRAM_GROUP_CODE" val="m1-1"/>
  <p:tag name="KSO_WM_UNIT_SUBTYPE" val="d"/>
  <p:tag name="KSO_WM_UNIT_TYPE" val="m_h_i"/>
  <p:tag name="KSO_WM_UNIT_INDEX" val="1_4_1"/>
  <p:tag name="KSO_WM_UNIT_TEXT_FILL_FORE_SCHEMECOLOR_INDEX" val="8"/>
  <p:tag name="KSO_WM_UNIT_TEXT_FILL_TYPE" val="1"/>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commondata" val="eyJoZGlkIjoiZjAxMTJhOTdhYmExNjczZmFmMDgzNzk2N2NkOGE2YTMifQ=="/>
  <p:tag name="resource_record_key" val="{&quot;10&quot;:[3637600,50017718,50032092]}"/>
</p:tagLst>
</file>

<file path=ppt/tags/tag7.xml><?xml version="1.0" encoding="utf-8"?>
<p:tagLst xmlns:p="http://schemas.openxmlformats.org/presentationml/2006/main">
  <p:tag name="KSO_WM_DIAGRAM_VIRTUALLY_FRAME" val="{&quot;height&quot;:367.85165354330707,&quot;left&quot;:83.82070866141733,&quot;top&quot;:108.21173228346456,&quot;width&quot;:791.9214960629921}"/>
</p:tagLst>
</file>

<file path=ppt/tags/tag8.xml><?xml version="1.0" encoding="utf-8"?>
<p:tagLst xmlns:p="http://schemas.openxmlformats.org/presentationml/2006/main">
  <p:tag name="KSO_WM_DIAGRAM_VIRTUALLY_FRAME" val="{&quot;height&quot;:311.55,&quot;left&quot;:569.8,&quot;top&quot;:113.55,&quot;width&quot;:311.8}"/>
</p:tagLst>
</file>

<file path=ppt/tags/tag9.xml><?xml version="1.0" encoding="utf-8"?>
<p:tagLst xmlns:p="http://schemas.openxmlformats.org/presentationml/2006/main">
  <p:tag name="KSO_WM_DIAGRAM_VIRTUALLY_FRAME" val="{&quot;height&quot;:311.55,&quot;left&quot;:569.8,&quot;top&quot;:113.55,&quot;width&quot;:311.8}"/>
</p:tagLst>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a:majorFont>
        <a:latin typeface="思源黑体 CN Medium"/>
        <a:ea typeface="思源黑体 CN Bold"/>
        <a:cs typeface=""/>
      </a:majorFont>
      <a:minorFont>
        <a:latin typeface="思源黑体 CN Light"/>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2247</Words>
  <Application>WPS 演示</Application>
  <PresentationFormat>宽屏</PresentationFormat>
  <Paragraphs>213</Paragraphs>
  <Slides>15</Slides>
  <Notes>2</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15</vt:i4>
      </vt:variant>
    </vt:vector>
  </HeadingPairs>
  <TitlesOfParts>
    <vt:vector size="35" baseType="lpstr">
      <vt:lpstr>Arial</vt:lpstr>
      <vt:lpstr>宋体</vt:lpstr>
      <vt:lpstr>Wingdings</vt:lpstr>
      <vt:lpstr>微软雅黑</vt:lpstr>
      <vt:lpstr>思源黑体 CN Medium</vt:lpstr>
      <vt:lpstr>黑体</vt:lpstr>
      <vt:lpstr>阿里巴巴普惠体</vt:lpstr>
      <vt:lpstr>思源黑体 CN Normal</vt:lpstr>
      <vt:lpstr>思源黑体 CN Bold</vt:lpstr>
      <vt:lpstr>思源黑体 CN Light</vt:lpstr>
      <vt:lpstr>Arial Unicode MS</vt:lpstr>
      <vt:lpstr>等线</vt:lpstr>
      <vt:lpstr>Calibri</vt:lpstr>
      <vt:lpstr>方正宝黑体 简 Medium</vt:lpstr>
      <vt:lpstr>阿里巴巴和七个小矮人</vt:lpstr>
      <vt:lpstr>方正大黑体_GBK</vt:lpstr>
      <vt:lpstr>方正宝黑体 简 Light</vt:lpstr>
      <vt:lpstr>Calibri</vt:lpstr>
      <vt:lpstr>思源黑体 CN Medium</vt:lpstr>
      <vt:lpstr>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hrx</cp:lastModifiedBy>
  <cp:revision>9</cp:revision>
  <dcterms:created xsi:type="dcterms:W3CDTF">2025-11-20T13:06:00Z</dcterms:created>
  <dcterms:modified xsi:type="dcterms:W3CDTF">2025-11-21T12:12:14Z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31CB9C03809B456FB2E851AC7255E54E_13</vt:lpwstr>
  </property>
  <property fmtid="{D5CDD505-2E9C-101B-9397-08002B2CF9AE}" pid="3" name="KSOProductBuildVer">
    <vt:lpwstr>2052-12.1.0.23542</vt:lpwstr>
  </property>
</Properties>
</file>