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3.svg" ContentType="image/svg+xml"/>
  <Override PartName="/ppt/media/image25.svg" ContentType="image/svg+xml"/>
  <Override PartName="/ppt/media/image27.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Lst>
  <p:notesMasterIdLst>
    <p:notesMasterId r:id="rId7"/>
  </p:notesMasterIdLst>
  <p:handoutMasterIdLst>
    <p:handoutMasterId r:id="rId18"/>
  </p:handoutMasterIdLst>
  <p:sldIdLst>
    <p:sldId id="11090339" r:id="rId4"/>
    <p:sldId id="262" r:id="rId5"/>
    <p:sldId id="11090341" r:id="rId6"/>
    <p:sldId id="266" r:id="rId8"/>
    <p:sldId id="11090345" r:id="rId9"/>
    <p:sldId id="267" r:id="rId10"/>
    <p:sldId id="268" r:id="rId11"/>
    <p:sldId id="269" r:id="rId12"/>
    <p:sldId id="270" r:id="rId13"/>
    <p:sldId id="11090344" r:id="rId14"/>
    <p:sldId id="271" r:id="rId15"/>
    <p:sldId id="272" r:id="rId16"/>
    <p:sldId id="11090346" r:id="rId17"/>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8C2E"/>
    <a:srgbClr val="6EAB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60"/>
  </p:normalViewPr>
  <p:slideViewPr>
    <p:cSldViewPr snapToGrid="0" showGuides="1">
      <p:cViewPr>
        <p:scale>
          <a:sx n="50" d="100"/>
          <a:sy n="50" d="100"/>
        </p:scale>
        <p:origin x="1416" y="372"/>
      </p:cViewPr>
      <p:guideLst>
        <p:guide orient="horz" pos="2160"/>
        <p:guide pos="3782"/>
      </p:guideLst>
    </p:cSldViewPr>
  </p:slideViewPr>
  <p:notesTextViewPr>
    <p:cViewPr>
      <p:scale>
        <a:sx n="1" d="1"/>
        <a:sy n="1" d="1"/>
      </p:scale>
      <p:origin x="0" y="0"/>
    </p:cViewPr>
  </p:notesTextViewPr>
  <p:sorterViewPr>
    <p:cViewPr>
      <p:scale>
        <a:sx n="66" d="100"/>
        <a:sy n="66" d="100"/>
      </p:scale>
      <p:origin x="0" y="-203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gs" Target="tags/tag86.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31369-68B4-447B-801C-7561F66DFD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F1942-1455-41B8-9FBE-DF6B313E68F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B735503-9D21-443F-BC18-5459550EB72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2809875" y="1804987"/>
            <a:ext cx="6572250" cy="3248025"/>
          </a:xfrm>
          <a:prstGeom prst="rect">
            <a:avLst/>
          </a:prstGeom>
        </p:spPr>
      </p:pic>
      <p:sp>
        <p:nvSpPr>
          <p:cNvPr id="6" name="矩形: 圆角 5"/>
          <p:cNvSpPr/>
          <p:nvPr userDrawn="1"/>
        </p:nvSpPr>
        <p:spPr>
          <a:xfrm>
            <a:off x="213995" y="266700"/>
            <a:ext cx="11797030" cy="6393815"/>
          </a:xfrm>
          <a:prstGeom prst="roundRect">
            <a:avLst>
              <a:gd name="adj" fmla="val 3659"/>
            </a:avLst>
          </a:prstGeom>
          <a:solidFill>
            <a:schemeClr val="bg1"/>
          </a:solidFill>
          <a:ln w="57150">
            <a:solidFill>
              <a:srgbClr val="2C8C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2.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B3689-658D-48D8-B8F0-FEC10D85AB9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CD545-2E79-462D-B271-70385CE1BC57}" type="slidenum">
              <a:rPr lang="zh-CN" altLang="en-US" smtClean="0"/>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3" Type="http://schemas.openxmlformats.org/officeDocument/2006/relationships/slideLayout" Target="../slideLayouts/slideLayout1.xml"/><Relationship Id="rId22" Type="http://schemas.openxmlformats.org/officeDocument/2006/relationships/image" Target="../media/image41.png"/><Relationship Id="rId21" Type="http://schemas.openxmlformats.org/officeDocument/2006/relationships/image" Target="../media/image40.jpeg"/><Relationship Id="rId20" Type="http://schemas.openxmlformats.org/officeDocument/2006/relationships/image" Target="../media/image18.svg"/><Relationship Id="rId2" Type="http://schemas.openxmlformats.org/officeDocument/2006/relationships/tags" Target="../tags/tag73.xml"/><Relationship Id="rId19" Type="http://schemas.openxmlformats.org/officeDocument/2006/relationships/image" Target="../media/image17.png"/><Relationship Id="rId18" Type="http://schemas.openxmlformats.org/officeDocument/2006/relationships/tags" Target="../tags/tag85.xml"/><Relationship Id="rId17" Type="http://schemas.openxmlformats.org/officeDocument/2006/relationships/image" Target="../media/image16.svg"/><Relationship Id="rId16" Type="http://schemas.openxmlformats.org/officeDocument/2006/relationships/image" Target="../media/image15.png"/><Relationship Id="rId15" Type="http://schemas.openxmlformats.org/officeDocument/2006/relationships/tags" Target="../tags/tag84.xml"/><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6.svg"/><Relationship Id="rId7" Type="http://schemas.openxmlformats.org/officeDocument/2006/relationships/image" Target="../media/image5.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1" Type="http://schemas.openxmlformats.org/officeDocument/2006/relationships/slideLayout" Target="../slideLayouts/slideLayout1.xml"/><Relationship Id="rId30" Type="http://schemas.openxmlformats.org/officeDocument/2006/relationships/image" Target="../media/image12.svg"/><Relationship Id="rId3" Type="http://schemas.openxmlformats.org/officeDocument/2006/relationships/tags" Target="../tags/tag2.xml"/><Relationship Id="rId29" Type="http://schemas.openxmlformats.org/officeDocument/2006/relationships/image" Target="../media/image11.png"/><Relationship Id="rId28" Type="http://schemas.openxmlformats.org/officeDocument/2006/relationships/tags" Target="../tags/tag21.xml"/><Relationship Id="rId27" Type="http://schemas.openxmlformats.org/officeDocument/2006/relationships/tags" Target="../tags/tag20.xml"/><Relationship Id="rId26" Type="http://schemas.openxmlformats.org/officeDocument/2006/relationships/tags" Target="../tags/tag19.xml"/><Relationship Id="rId25" Type="http://schemas.openxmlformats.org/officeDocument/2006/relationships/tags" Target="../tags/tag18.xml"/><Relationship Id="rId24" Type="http://schemas.openxmlformats.org/officeDocument/2006/relationships/tags" Target="../tags/tag17.xml"/><Relationship Id="rId23" Type="http://schemas.openxmlformats.org/officeDocument/2006/relationships/image" Target="../media/image10.svg"/><Relationship Id="rId22" Type="http://schemas.openxmlformats.org/officeDocument/2006/relationships/image" Target="../media/image9.png"/><Relationship Id="rId21" Type="http://schemas.openxmlformats.org/officeDocument/2006/relationships/tags" Target="../tags/tag16.xml"/><Relationship Id="rId20" Type="http://schemas.openxmlformats.org/officeDocument/2006/relationships/tags" Target="../tags/tag15.xml"/><Relationship Id="rId2" Type="http://schemas.openxmlformats.org/officeDocument/2006/relationships/tags" Target="../tags/tag1.xml"/><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6" Type="http://schemas.openxmlformats.org/officeDocument/2006/relationships/notesSlide" Target="../notesSlides/notesSlide1.xml"/><Relationship Id="rId15" Type="http://schemas.openxmlformats.org/officeDocument/2006/relationships/slideLayout" Target="../slideLayouts/slideLayout4.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tags" Target="../tags/tag37.xml"/><Relationship Id="rId5" Type="http://schemas.openxmlformats.org/officeDocument/2006/relationships/image" Target="../media/image14.svg"/><Relationship Id="rId4" Type="http://schemas.openxmlformats.org/officeDocument/2006/relationships/image" Target="../media/image13.png"/><Relationship Id="rId3" Type="http://schemas.openxmlformats.org/officeDocument/2006/relationships/tags" Target="../tags/tag36.xml"/><Relationship Id="rId21" Type="http://schemas.openxmlformats.org/officeDocument/2006/relationships/slideLayout" Target="../slideLayouts/slideLayout1.xml"/><Relationship Id="rId20" Type="http://schemas.openxmlformats.org/officeDocument/2006/relationships/tags" Target="../tags/tag47.xml"/><Relationship Id="rId2" Type="http://schemas.openxmlformats.org/officeDocument/2006/relationships/tags" Target="../tags/tag35.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image" Target="../media/image18.svg"/><Relationship Id="rId10" Type="http://schemas.openxmlformats.org/officeDocument/2006/relationships/image" Target="../media/image17.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1.jpeg"/><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1" Type="http://schemas.openxmlformats.org/officeDocument/2006/relationships/slideLayout" Target="../slideLayouts/slideLayout1.xml"/><Relationship Id="rId40" Type="http://schemas.openxmlformats.org/officeDocument/2006/relationships/image" Target="../media/image33.png"/><Relationship Id="rId4" Type="http://schemas.openxmlformats.org/officeDocument/2006/relationships/tags" Target="../tags/tag50.xml"/><Relationship Id="rId39" Type="http://schemas.openxmlformats.org/officeDocument/2006/relationships/image" Target="../media/image32.png"/><Relationship Id="rId38" Type="http://schemas.openxmlformats.org/officeDocument/2006/relationships/image" Target="../media/image31.png"/><Relationship Id="rId37" Type="http://schemas.openxmlformats.org/officeDocument/2006/relationships/image" Target="../media/image30.png"/><Relationship Id="rId36" Type="http://schemas.openxmlformats.org/officeDocument/2006/relationships/image" Target="../media/image29.jpeg"/><Relationship Id="rId35" Type="http://schemas.openxmlformats.org/officeDocument/2006/relationships/image" Target="../media/image28.png"/><Relationship Id="rId34" Type="http://schemas.openxmlformats.org/officeDocument/2006/relationships/tags" Target="../tags/tag72.xml"/><Relationship Id="rId33" Type="http://schemas.openxmlformats.org/officeDocument/2006/relationships/tags" Target="../tags/tag71.xml"/><Relationship Id="rId32" Type="http://schemas.openxmlformats.org/officeDocument/2006/relationships/tags" Target="../tags/tag70.xml"/><Relationship Id="rId31" Type="http://schemas.openxmlformats.org/officeDocument/2006/relationships/tags" Target="../tags/tag69.xml"/><Relationship Id="rId30" Type="http://schemas.openxmlformats.org/officeDocument/2006/relationships/image" Target="../media/image27.svg"/><Relationship Id="rId3" Type="http://schemas.openxmlformats.org/officeDocument/2006/relationships/tags" Target="../tags/tag49.xml"/><Relationship Id="rId29" Type="http://schemas.openxmlformats.org/officeDocument/2006/relationships/image" Target="../media/image26.png"/><Relationship Id="rId28" Type="http://schemas.openxmlformats.org/officeDocument/2006/relationships/tags" Target="../tags/tag68.xml"/><Relationship Id="rId27" Type="http://schemas.openxmlformats.org/officeDocument/2006/relationships/image" Target="../media/image10.svg"/><Relationship Id="rId26" Type="http://schemas.openxmlformats.org/officeDocument/2006/relationships/image" Target="../media/image9.png"/><Relationship Id="rId25" Type="http://schemas.openxmlformats.org/officeDocument/2006/relationships/tags" Target="../tags/tag67.xml"/><Relationship Id="rId24" Type="http://schemas.openxmlformats.org/officeDocument/2006/relationships/image" Target="../media/image25.svg"/><Relationship Id="rId23" Type="http://schemas.openxmlformats.org/officeDocument/2006/relationships/image" Target="../media/image24.png"/><Relationship Id="rId22" Type="http://schemas.openxmlformats.org/officeDocument/2006/relationships/tags" Target="../tags/tag66.xml"/><Relationship Id="rId21" Type="http://schemas.openxmlformats.org/officeDocument/2006/relationships/image" Target="../media/image23.svg"/><Relationship Id="rId20" Type="http://schemas.openxmlformats.org/officeDocument/2006/relationships/image" Target="../media/image22.png"/><Relationship Id="rId2" Type="http://schemas.openxmlformats.org/officeDocument/2006/relationships/tags" Target="../tags/tag48.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21814"/>
            <a:ext cx="12192000" cy="7260404"/>
          </a:xfrm>
          <a:prstGeom prst="rect">
            <a:avLst/>
          </a:prstGeom>
        </p:spPr>
      </p:pic>
      <p:pic>
        <p:nvPicPr>
          <p:cNvPr id="2" name="图片 1" descr="697"/>
          <p:cNvPicPr>
            <a:picLocks noChangeAspect="1"/>
          </p:cNvPicPr>
          <p:nvPr/>
        </p:nvPicPr>
        <p:blipFill>
          <a:blip r:embed="rId2"/>
          <a:stretch>
            <a:fillRect/>
          </a:stretch>
        </p:blipFill>
        <p:spPr>
          <a:xfrm>
            <a:off x="906780" y="152400"/>
            <a:ext cx="10387330" cy="6553200"/>
          </a:xfrm>
          <a:prstGeom prst="rect">
            <a:avLst/>
          </a:prstGeom>
        </p:spPr>
      </p:pic>
      <p:grpSp>
        <p:nvGrpSpPr>
          <p:cNvPr id="16" name="组合 15"/>
          <p:cNvGrpSpPr/>
          <p:nvPr/>
        </p:nvGrpSpPr>
        <p:grpSpPr>
          <a:xfrm>
            <a:off x="3482355" y="1379417"/>
            <a:ext cx="5013371" cy="468320"/>
            <a:chOff x="3784600" y="3908834"/>
            <a:chExt cx="4772877" cy="468320"/>
          </a:xfrm>
          <a:solidFill>
            <a:srgbClr val="2C8C2E"/>
          </a:solidFill>
        </p:grpSpPr>
        <p:sp>
          <p:nvSpPr>
            <p:cNvPr id="11" name="矩形: 圆角 16"/>
            <p:cNvSpPr/>
            <p:nvPr/>
          </p:nvSpPr>
          <p:spPr>
            <a:xfrm>
              <a:off x="3784600" y="3908834"/>
              <a:ext cx="4772877" cy="390031"/>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副标题 2"/>
            <p:cNvSpPr txBox="1"/>
            <p:nvPr/>
          </p:nvSpPr>
          <p:spPr>
            <a:xfrm>
              <a:off x="3853042" y="3978147"/>
              <a:ext cx="4593487" cy="399007"/>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dist">
                <a:buNone/>
              </a:pPr>
              <a:r>
                <a:rPr lang="zh-CN" altLang="en-US" sz="180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生态环境</a:t>
              </a:r>
              <a:r>
                <a:rPr lang="en-US" altLang="zh-CN" sz="180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r>
                <a:rPr lang="zh-CN" altLang="en-US" sz="180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植物基饮食</a:t>
              </a:r>
              <a:r>
                <a:rPr lang="en-US" altLang="zh-CN" sz="180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r>
                <a:rPr lang="zh-CN" altLang="en-US" sz="180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绿色发展</a:t>
              </a:r>
              <a:endParaRPr lang="zh-CN" altLang="en-US" sz="180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19" name="文本框 18"/>
          <p:cNvSpPr txBox="1"/>
          <p:nvPr/>
        </p:nvSpPr>
        <p:spPr>
          <a:xfrm>
            <a:off x="2665730" y="4179570"/>
            <a:ext cx="7050405" cy="337185"/>
          </a:xfrm>
          <a:prstGeom prst="rect">
            <a:avLst/>
          </a:prstGeom>
          <a:noFill/>
        </p:spPr>
        <p:txBody>
          <a:bodyPr wrap="square">
            <a:spAutoFit/>
          </a:bodyPr>
          <a:p>
            <a:pPr algn="ctr"/>
            <a:r>
              <a:rPr lang="zh-CN" altLang="en-US"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植物基饮食是一种选择性饮食方式，对保护地球和人类健康产生重要影响。</a:t>
            </a:r>
            <a:endParaRPr lang="zh-CN" altLang="en-US"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 name="文字方塊 3"/>
          <p:cNvSpPr txBox="1"/>
          <p:nvPr/>
        </p:nvSpPr>
        <p:spPr>
          <a:xfrm>
            <a:off x="1559560" y="2865755"/>
            <a:ext cx="9734550" cy="922020"/>
          </a:xfrm>
          <a:prstGeom prst="rect">
            <a:avLst/>
          </a:prstGeom>
          <a:noFill/>
        </p:spPr>
        <p:txBody>
          <a:bodyPr wrap="square" rtlCol="0">
            <a:spAutoFit/>
          </a:bodyPr>
          <a:p>
            <a:r>
              <a:rPr lang="zh-CN" altLang="zh-TW" sz="5400">
                <a:solidFill>
                  <a:srgbClr val="2C8C2E"/>
                </a:solidFill>
              </a:rPr>
              <a:t>植物基饮食对生态文明的影响</a:t>
            </a:r>
            <a:endParaRPr lang="zh-CN" altLang="zh-TW" sz="5400">
              <a:solidFill>
                <a:srgbClr val="2C8C2E"/>
              </a:solidFill>
            </a:endParaRPr>
          </a:p>
        </p:txBody>
      </p:sp>
      <p:sp>
        <p:nvSpPr>
          <p:cNvPr id="5" name="文字方塊 4"/>
          <p:cNvSpPr txBox="1"/>
          <p:nvPr/>
        </p:nvSpPr>
        <p:spPr>
          <a:xfrm>
            <a:off x="5048250" y="4986020"/>
            <a:ext cx="3982720" cy="706755"/>
          </a:xfrm>
          <a:prstGeom prst="rect">
            <a:avLst/>
          </a:prstGeom>
          <a:noFill/>
        </p:spPr>
        <p:txBody>
          <a:bodyPr wrap="square" rtlCol="0">
            <a:spAutoFit/>
          </a:bodyPr>
          <a:p>
            <a:r>
              <a:rPr lang="zh-CN" altLang="zh-TW" sz="4000"/>
              <a:t>周汇桥</a:t>
            </a:r>
            <a:endParaRPr lang="zh-CN" altLang="zh-TW"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21814"/>
            <a:ext cx="12192000" cy="7260404"/>
          </a:xfrm>
          <a:prstGeom prst="rect">
            <a:avLst/>
          </a:prstGeom>
        </p:spPr>
      </p:pic>
      <p:pic>
        <p:nvPicPr>
          <p:cNvPr id="2" name="图片 1" descr="697"/>
          <p:cNvPicPr>
            <a:picLocks noChangeAspect="1"/>
          </p:cNvPicPr>
          <p:nvPr/>
        </p:nvPicPr>
        <p:blipFill>
          <a:blip r:embed="rId2"/>
          <a:stretch>
            <a:fillRect/>
          </a:stretch>
        </p:blipFill>
        <p:spPr>
          <a:xfrm>
            <a:off x="1590675" y="857885"/>
            <a:ext cx="8860790" cy="5590540"/>
          </a:xfrm>
          <a:prstGeom prst="rect">
            <a:avLst/>
          </a:prstGeom>
        </p:spPr>
      </p:pic>
      <p:sp>
        <p:nvSpPr>
          <p:cNvPr id="34" name="文本框 33"/>
          <p:cNvSpPr txBox="1"/>
          <p:nvPr/>
        </p:nvSpPr>
        <p:spPr>
          <a:xfrm>
            <a:off x="1942467" y="3098619"/>
            <a:ext cx="8157028" cy="2122805"/>
          </a:xfrm>
          <a:prstGeom prst="rect">
            <a:avLst/>
          </a:prstGeom>
          <a:noFill/>
        </p:spPr>
        <p:txBody>
          <a:bodyPr wrap="square" rtlCol="0">
            <a:spAutoFit/>
          </a:bodyPr>
          <a:p>
            <a:pPr algn="ctr"/>
            <a:r>
              <a:rPr lang="zh-CN" altLang="en-US" sz="6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植物基饮食的挑战及</a:t>
            </a:r>
            <a:r>
              <a:rPr lang="zh-CN" altLang="en-US" sz="6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未来展望</a:t>
            </a:r>
            <a:endParaRPr lang="zh-CN" altLang="en-US" sz="6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sp>
        <p:nvSpPr>
          <p:cNvPr id="7" name="矩形: 圆角 6"/>
          <p:cNvSpPr/>
          <p:nvPr/>
        </p:nvSpPr>
        <p:spPr>
          <a:xfrm>
            <a:off x="4622893" y="1926771"/>
            <a:ext cx="2801257" cy="899885"/>
          </a:xfrm>
          <a:prstGeom prst="roundRect">
            <a:avLst>
              <a:gd name="adj" fmla="val 50000"/>
            </a:avLst>
          </a:prstGeom>
          <a:solidFill>
            <a:srgbClr val="2C8C2E"/>
          </a:soli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en-US" altLang="zh-CN" sz="3600" dirty="0">
                <a:solidFill>
                  <a:sysClr val="window" lastClr="FFFFFF"/>
                </a:solidFill>
                <a:latin typeface="思源宋体 CN Heavy" panose="02020900000000000000" pitchFamily="18" charset="-122"/>
                <a:ea typeface="思源宋体 CN Heavy" panose="02020900000000000000" pitchFamily="18" charset="-122"/>
              </a:rPr>
              <a:t>PART.03</a:t>
            </a:r>
            <a:endParaRPr lang="zh-CN" altLang="en-US" sz="3600" dirty="0">
              <a:solidFill>
                <a:sysClr val="window" lastClr="FFFFFF"/>
              </a:solidFill>
              <a:latin typeface="思源宋体 CN Heavy" panose="02020900000000000000" pitchFamily="18" charset="-122"/>
              <a:ea typeface="思源宋体 CN Heavy" panose="020209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stCondLst>
                                            <p:cond delay="0"/>
                                          </p:stCondLst>
                                        </p:cTn>
                                        <p:tgtEl>
                                          <p:spTgt spid="7"/>
                                        </p:tgtEl>
                                      </p:cBhvr>
                                    </p:animEffect>
                                    <p:anim to="0" calcmode="lin" valueType="num">
                                      <p:cBhvr>
                                        <p:cTn id="8" dur="500" fill="hold">
                                          <p:stCondLst>
                                            <p:cond delay="0"/>
                                          </p:stCondLst>
                                        </p:cTn>
                                        <p:tgtEl>
                                          <p:spTgt spid="7"/>
                                        </p:tgtEl>
                                        <p:attrNameLst>
                                          <p:attrName>ppt_x</p:attrName>
                                        </p:attrNameLst>
                                      </p:cBhvr>
                                      <p:tavLst>
                                        <p:tav tm="0">
                                          <p:val>
                                            <p:strVal val="#ppt_x-.05"/>
                                          </p:val>
                                        </p:tav>
                                        <p:tav tm="100000">
                                          <p:val>
                                            <p:strVal val="#ppt_x"/>
                                          </p:val>
                                        </p:tav>
                                      </p:tavLst>
                                    </p:anim>
                                  </p:childTnLst>
                                </p:cTn>
                              </p:par>
                            </p:childTnLst>
                          </p:cTn>
                        </p:par>
                        <p:par>
                          <p:cTn id="9" fill="hold">
                            <p:stCondLst>
                              <p:cond delay="500"/>
                            </p:stCondLst>
                            <p:childTnLst>
                              <p:par>
                                <p:cTn id="10" presetID="10" presetClass="entr" presetSubtype="0" decel="10000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stCondLst>
                                            <p:cond delay="0"/>
                                          </p:stCondLst>
                                        </p:cTn>
                                        <p:tgtEl>
                                          <p:spTgt spid="34"/>
                                        </p:tgtEl>
                                      </p:cBhvr>
                                    </p:animEffect>
                                    <p:anim to="0" calcmode="lin" valueType="num">
                                      <p:cBhvr>
                                        <p:cTn id="13" dur="500" fill="hold">
                                          <p:stCondLst>
                                            <p:cond delay="0"/>
                                          </p:stCondLst>
                                        </p:cTn>
                                        <p:tgtEl>
                                          <p:spTgt spid="34"/>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4563682325aaa1c464ff925bed3d8c56"/>
          <p:cNvPicPr>
            <a:picLocks noChangeAspect="1"/>
          </p:cNvPicPr>
          <p:nvPr/>
        </p:nvPicPr>
        <p:blipFill>
          <a:blip r:embed="rId1"/>
          <a:stretch>
            <a:fillRect/>
          </a:stretch>
        </p:blipFill>
        <p:spPr>
          <a:xfrm>
            <a:off x="314325" y="323850"/>
            <a:ext cx="695325" cy="695325"/>
          </a:xfrm>
          <a:prstGeom prst="rect">
            <a:avLst/>
          </a:prstGeom>
        </p:spPr>
      </p:pic>
      <p:sp>
        <p:nvSpPr>
          <p:cNvPr id="14" name="文本框 13"/>
          <p:cNvSpPr txBox="1"/>
          <p:nvPr>
            <p:custDataLst>
              <p:tags r:id="rId2"/>
            </p:custDataLst>
          </p:nvPr>
        </p:nvSpPr>
        <p:spPr>
          <a:xfrm>
            <a:off x="673100" y="1202690"/>
            <a:ext cx="3158490" cy="398780"/>
          </a:xfrm>
          <a:prstGeom prst="rect">
            <a:avLst/>
          </a:prstGeom>
          <a:noFill/>
        </p:spPr>
        <p:txBody>
          <a:bodyPr wrap="square" bIns="0" rtlCol="0">
            <a:normAutofit/>
          </a:bodyPr>
          <a:p>
            <a:pPr algn="r"/>
            <a:r>
              <a:rPr lang="zh-CN" altLang="en-US" sz="2000" spc="300">
                <a:solidFill>
                  <a:srgbClr val="098902"/>
                </a:solidFill>
                <a:latin typeface="思源黑体 CN Heavy" panose="020B0A00000000000000" charset="-122"/>
                <a:ea typeface="思源黑体 CN Heavy" panose="020B0A00000000000000" charset="-122"/>
              </a:rPr>
              <a:t>营养知识和</a:t>
            </a:r>
            <a:r>
              <a:rPr lang="zh-CN" altLang="en-US" sz="2000" spc="300">
                <a:solidFill>
                  <a:srgbClr val="098902"/>
                </a:solidFill>
                <a:latin typeface="思源黑体 CN Heavy" panose="020B0A00000000000000" charset="-122"/>
                <a:ea typeface="思源黑体 CN Heavy" panose="020B0A00000000000000" charset="-122"/>
              </a:rPr>
              <a:t>误解</a:t>
            </a:r>
            <a:endParaRPr lang="zh-CN" altLang="en-US" sz="2000" spc="300">
              <a:solidFill>
                <a:srgbClr val="098902"/>
              </a:solidFill>
              <a:latin typeface="思源黑体 CN Heavy" panose="020B0A00000000000000" charset="-122"/>
              <a:ea typeface="思源黑体 CN Heavy" panose="020B0A00000000000000" charset="-122"/>
            </a:endParaRPr>
          </a:p>
        </p:txBody>
      </p:sp>
      <p:cxnSp>
        <p:nvCxnSpPr>
          <p:cNvPr id="36" name="直接箭头连接符 35"/>
          <p:cNvCxnSpPr/>
          <p:nvPr>
            <p:custDataLst>
              <p:tags r:id="rId3"/>
            </p:custDataLst>
          </p:nvPr>
        </p:nvCxnSpPr>
        <p:spPr>
          <a:xfrm>
            <a:off x="1861185" y="1601470"/>
            <a:ext cx="1970405" cy="0"/>
          </a:xfrm>
          <a:prstGeom prst="straightConnector1">
            <a:avLst/>
          </a:prstGeom>
          <a:ln w="12700">
            <a:solidFill>
              <a:srgbClr val="78D390"/>
            </a:solidFill>
            <a:headEnd type="oval"/>
            <a:tailEnd type="none"/>
          </a:ln>
        </p:spPr>
        <p:style>
          <a:lnRef idx="1">
            <a:srgbClr val="098902"/>
          </a:lnRef>
          <a:fillRef idx="0">
            <a:srgbClr val="098902"/>
          </a:fillRef>
          <a:effectRef idx="0">
            <a:srgbClr val="098902"/>
          </a:effectRef>
          <a:fontRef idx="minor">
            <a:srgbClr val="000000"/>
          </a:fontRef>
        </p:style>
      </p:cxnSp>
      <p:sp>
        <p:nvSpPr>
          <p:cNvPr id="3" name="泪滴形 4"/>
          <p:cNvSpPr/>
          <p:nvPr>
            <p:custDataLst>
              <p:tags r:id="rId4"/>
            </p:custDataLst>
          </p:nvPr>
        </p:nvSpPr>
        <p:spPr>
          <a:xfrm flipH="1">
            <a:off x="4197350" y="762635"/>
            <a:ext cx="1682115" cy="1682115"/>
          </a:xfrm>
          <a:prstGeom prst="teardrop">
            <a:avLst/>
          </a:prstGeom>
          <a:gradFill>
            <a:gsLst>
              <a:gs pos="51000">
                <a:srgbClr val="4AC44A">
                  <a:lumMod val="60000"/>
                  <a:lumOff val="40000"/>
                </a:srgbClr>
              </a:gs>
              <a:gs pos="0">
                <a:srgbClr val="4AC44A">
                  <a:lumMod val="40000"/>
                  <a:lumOff val="60000"/>
                </a:srgbClr>
              </a:gs>
              <a:gs pos="100000">
                <a:srgbClr val="4AC44A"/>
              </a:gs>
            </a:gsLst>
            <a:lin ang="27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39" name="泪滴形 38"/>
          <p:cNvSpPr/>
          <p:nvPr>
            <p:custDataLst>
              <p:tags r:id="rId5"/>
            </p:custDataLst>
          </p:nvPr>
        </p:nvSpPr>
        <p:spPr>
          <a:xfrm>
            <a:off x="6273800" y="762635"/>
            <a:ext cx="1682115" cy="1682115"/>
          </a:xfrm>
          <a:prstGeom prst="teardrop">
            <a:avLst/>
          </a:prstGeom>
          <a:gradFill>
            <a:gsLst>
              <a:gs pos="51000">
                <a:srgbClr val="4AC44A">
                  <a:lumMod val="60000"/>
                  <a:lumOff val="40000"/>
                </a:srgbClr>
              </a:gs>
              <a:gs pos="0">
                <a:srgbClr val="4AC44A">
                  <a:lumMod val="40000"/>
                  <a:lumOff val="60000"/>
                </a:srgbClr>
              </a:gs>
              <a:gs pos="100000">
                <a:srgbClr val="4AC44A"/>
              </a:gs>
            </a:gsLst>
            <a:lin ang="27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30" name="泪滴形 29"/>
          <p:cNvSpPr/>
          <p:nvPr>
            <p:custDataLst>
              <p:tags r:id="rId6"/>
            </p:custDataLst>
          </p:nvPr>
        </p:nvSpPr>
        <p:spPr>
          <a:xfrm rot="2700000" flipH="1">
            <a:off x="5226050" y="2526030"/>
            <a:ext cx="1682115" cy="1682115"/>
          </a:xfrm>
          <a:prstGeom prst="teardrop">
            <a:avLst/>
          </a:prstGeom>
          <a:gradFill>
            <a:gsLst>
              <a:gs pos="51000">
                <a:srgbClr val="4AC44A">
                  <a:lumMod val="60000"/>
                  <a:lumOff val="40000"/>
                </a:srgbClr>
              </a:gs>
              <a:gs pos="0">
                <a:srgbClr val="4AC44A">
                  <a:lumMod val="40000"/>
                  <a:lumOff val="60000"/>
                </a:srgbClr>
              </a:gs>
              <a:gs pos="100000">
                <a:srgbClr val="4AC44A"/>
              </a:gs>
            </a:gsLst>
            <a:lin ang="27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49" name="文本框 48"/>
          <p:cNvSpPr txBox="1"/>
          <p:nvPr>
            <p:custDataLst>
              <p:tags r:id="rId7"/>
            </p:custDataLst>
          </p:nvPr>
        </p:nvSpPr>
        <p:spPr>
          <a:xfrm>
            <a:off x="4877435" y="4460240"/>
            <a:ext cx="3158490" cy="398780"/>
          </a:xfrm>
          <a:prstGeom prst="rect">
            <a:avLst/>
          </a:prstGeom>
          <a:noFill/>
        </p:spPr>
        <p:txBody>
          <a:bodyPr wrap="square" bIns="0" rtlCol="0">
            <a:normAutofit/>
          </a:bodyPr>
          <a:p>
            <a:pPr algn="r"/>
            <a:r>
              <a:rPr lang="zh-CN" altLang="en-US" sz="2000" spc="300">
                <a:solidFill>
                  <a:srgbClr val="098902"/>
                </a:solidFill>
                <a:latin typeface="思源黑体 CN Heavy" panose="020B0A00000000000000" charset="-122"/>
                <a:ea typeface="思源黑体 CN Heavy" panose="020B0A00000000000000" charset="-122"/>
              </a:rPr>
              <a:t>食品可获得性和</a:t>
            </a:r>
            <a:r>
              <a:rPr lang="zh-CN" altLang="en-US" sz="2000" spc="300">
                <a:solidFill>
                  <a:srgbClr val="098902"/>
                </a:solidFill>
                <a:latin typeface="思源黑体 CN Heavy" panose="020B0A00000000000000" charset="-122"/>
                <a:ea typeface="思源黑体 CN Heavy" panose="020B0A00000000000000" charset="-122"/>
              </a:rPr>
              <a:t>多样性</a:t>
            </a:r>
            <a:endParaRPr lang="zh-CN" altLang="en-US" sz="2000" spc="300">
              <a:solidFill>
                <a:srgbClr val="098902"/>
              </a:solidFill>
              <a:latin typeface="思源黑体 CN Heavy" panose="020B0A00000000000000" charset="-122"/>
              <a:ea typeface="思源黑体 CN Heavy" panose="020B0A00000000000000" charset="-122"/>
            </a:endParaRPr>
          </a:p>
        </p:txBody>
      </p:sp>
      <p:cxnSp>
        <p:nvCxnSpPr>
          <p:cNvPr id="51" name="直接箭头连接符 50"/>
          <p:cNvCxnSpPr/>
          <p:nvPr>
            <p:custDataLst>
              <p:tags r:id="rId8"/>
            </p:custDataLst>
          </p:nvPr>
        </p:nvCxnSpPr>
        <p:spPr>
          <a:xfrm>
            <a:off x="5641340" y="5007610"/>
            <a:ext cx="1970405" cy="0"/>
          </a:xfrm>
          <a:prstGeom prst="straightConnector1">
            <a:avLst/>
          </a:prstGeom>
          <a:ln w="12700">
            <a:solidFill>
              <a:srgbClr val="78D390"/>
            </a:solidFill>
            <a:headEnd type="oval"/>
            <a:tailEnd type="none"/>
          </a:ln>
        </p:spPr>
        <p:style>
          <a:lnRef idx="1">
            <a:srgbClr val="098902"/>
          </a:lnRef>
          <a:fillRef idx="0">
            <a:srgbClr val="098902"/>
          </a:fillRef>
          <a:effectRef idx="0">
            <a:srgbClr val="098902"/>
          </a:effectRef>
          <a:fontRef idx="minor">
            <a:srgbClr val="000000"/>
          </a:fontRef>
        </p:style>
      </p:cxnSp>
      <p:sp>
        <p:nvSpPr>
          <p:cNvPr id="58" name="文本框 57"/>
          <p:cNvSpPr txBox="1"/>
          <p:nvPr>
            <p:custDataLst>
              <p:tags r:id="rId9"/>
            </p:custDataLst>
          </p:nvPr>
        </p:nvSpPr>
        <p:spPr>
          <a:xfrm flipH="1">
            <a:off x="8225790" y="2199640"/>
            <a:ext cx="3158490" cy="398780"/>
          </a:xfrm>
          <a:prstGeom prst="rect">
            <a:avLst/>
          </a:prstGeom>
          <a:noFill/>
        </p:spPr>
        <p:txBody>
          <a:bodyPr wrap="square" bIns="0" rtlCol="0">
            <a:normAutofit/>
          </a:bodyPr>
          <a:p>
            <a:pPr algn="l"/>
            <a:r>
              <a:rPr lang="zh-CN" altLang="en-US" sz="2000" spc="300">
                <a:solidFill>
                  <a:srgbClr val="098902"/>
                </a:solidFill>
                <a:latin typeface="思源黑体 CN Heavy" panose="020B0A00000000000000" charset="-122"/>
                <a:ea typeface="思源黑体 CN Heavy" panose="020B0A00000000000000" charset="-122"/>
              </a:rPr>
              <a:t>政策和法规支持</a:t>
            </a:r>
            <a:r>
              <a:rPr lang="zh-CN" altLang="en-US" sz="2000" spc="300">
                <a:solidFill>
                  <a:srgbClr val="098902"/>
                </a:solidFill>
                <a:latin typeface="思源黑体 CN Heavy" panose="020B0A00000000000000" charset="-122"/>
                <a:ea typeface="思源黑体 CN Heavy" panose="020B0A00000000000000" charset="-122"/>
              </a:rPr>
              <a:t>不足</a:t>
            </a:r>
            <a:endParaRPr lang="zh-CN" altLang="en-US" sz="2000" spc="300">
              <a:solidFill>
                <a:srgbClr val="098902"/>
              </a:solidFill>
              <a:latin typeface="思源黑体 CN Heavy" panose="020B0A00000000000000" charset="-122"/>
              <a:ea typeface="思源黑体 CN Heavy" panose="020B0A00000000000000" charset="-122"/>
            </a:endParaRPr>
          </a:p>
        </p:txBody>
      </p:sp>
      <p:cxnSp>
        <p:nvCxnSpPr>
          <p:cNvPr id="60" name="直接箭头连接符 59"/>
          <p:cNvCxnSpPr/>
          <p:nvPr>
            <p:custDataLst>
              <p:tags r:id="rId10"/>
            </p:custDataLst>
          </p:nvPr>
        </p:nvCxnSpPr>
        <p:spPr>
          <a:xfrm flipH="1">
            <a:off x="8332470" y="2615565"/>
            <a:ext cx="1970405" cy="0"/>
          </a:xfrm>
          <a:prstGeom prst="straightConnector1">
            <a:avLst/>
          </a:prstGeom>
          <a:ln w="12700">
            <a:solidFill>
              <a:srgbClr val="78D390"/>
            </a:solidFill>
            <a:headEnd type="oval"/>
            <a:tailEnd type="none"/>
          </a:ln>
        </p:spPr>
        <p:style>
          <a:lnRef idx="1">
            <a:srgbClr val="098902"/>
          </a:lnRef>
          <a:fillRef idx="0">
            <a:srgbClr val="098902"/>
          </a:fillRef>
          <a:effectRef idx="0">
            <a:srgbClr val="098902"/>
          </a:effectRef>
          <a:fontRef idx="minor">
            <a:srgbClr val="000000"/>
          </a:fontRef>
        </p:style>
      </p:cxnSp>
      <p:sp>
        <p:nvSpPr>
          <p:cNvPr id="9" name="菱形 8"/>
          <p:cNvSpPr/>
          <p:nvPr>
            <p:custDataLst>
              <p:tags r:id="rId11"/>
            </p:custDataLst>
          </p:nvPr>
        </p:nvSpPr>
        <p:spPr>
          <a:xfrm>
            <a:off x="126365" y="160655"/>
            <a:ext cx="538480" cy="538480"/>
          </a:xfrm>
          <a:prstGeom prst="diamond">
            <a:avLst/>
          </a:prstGeom>
          <a:gradFill>
            <a:gsLst>
              <a:gs pos="51000">
                <a:srgbClr val="78D390">
                  <a:lumMod val="60000"/>
                  <a:lumOff val="40000"/>
                </a:srgbClr>
              </a:gs>
              <a:gs pos="0">
                <a:srgbClr val="78D390">
                  <a:lumMod val="40000"/>
                  <a:lumOff val="60000"/>
                </a:srgbClr>
              </a:gs>
              <a:gs pos="100000">
                <a:srgbClr val="78D390"/>
              </a:gs>
            </a:gsLst>
            <a:lin ang="135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pic>
        <p:nvPicPr>
          <p:cNvPr id="7" name="图片 1" descr="343435383038363b343532323338393bbacfd7f7bbfad6c6"/>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4637088" y="1202373"/>
            <a:ext cx="802640" cy="802640"/>
          </a:xfrm>
          <a:prstGeom prst="rect">
            <a:avLst/>
          </a:prstGeom>
          <a:effectLst>
            <a:reflection blurRad="6350" stA="52000" endA="300" endPos="35000" dir="5400000" sy="-100000" algn="bl" rotWithShape="0"/>
          </a:effectLst>
        </p:spPr>
      </p:pic>
      <p:pic>
        <p:nvPicPr>
          <p:cNvPr id="8" name="图片 3" descr="343435383038363b343532323339323bc6b7c5c6b9dcc0ed"/>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6738938" y="1227773"/>
            <a:ext cx="751840" cy="751840"/>
          </a:xfrm>
          <a:prstGeom prst="rect">
            <a:avLst/>
          </a:prstGeom>
          <a:effectLst>
            <a:reflection blurRad="6350" stA="52000" endA="300" endPos="35000" dir="5400000" sy="-100000" algn="bl" rotWithShape="0"/>
          </a:effectLst>
        </p:spPr>
      </p:pic>
      <p:pic>
        <p:nvPicPr>
          <p:cNvPr id="12" name="图片 5" descr="343435383036303b343532343134393bcdb7c4d4b7e7b1a9"/>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5691823" y="2991803"/>
            <a:ext cx="750570" cy="750570"/>
          </a:xfrm>
          <a:prstGeom prst="rect">
            <a:avLst/>
          </a:prstGeom>
          <a:effectLst>
            <a:reflection blurRad="6350" stA="52000" endA="300" endPos="35000" dir="5400000" sy="-100000" algn="bl" rotWithShape="0"/>
          </a:effectLst>
        </p:spPr>
      </p:pic>
      <p:sp>
        <p:nvSpPr>
          <p:cNvPr id="17" name="文字方塊 16"/>
          <p:cNvSpPr txBox="1"/>
          <p:nvPr/>
        </p:nvSpPr>
        <p:spPr>
          <a:xfrm>
            <a:off x="314325" y="1739265"/>
            <a:ext cx="4237355" cy="1476375"/>
          </a:xfrm>
          <a:prstGeom prst="rect">
            <a:avLst/>
          </a:prstGeom>
          <a:noFill/>
        </p:spPr>
        <p:txBody>
          <a:bodyPr wrap="square" rtlCol="0">
            <a:spAutoFit/>
          </a:bodyPr>
          <a:p>
            <a:r>
              <a:rPr lang="zh-TW" altLang="en-US">
                <a:solidFill>
                  <a:schemeClr val="tx1"/>
                </a:solidFill>
              </a:rPr>
              <a:t>尽管植物基饮食可以提供充足的营养，但仍有广泛的误解认为植物基饮食可能导致蛋白质或其他关键营养素（如维生素B12、铁、钙）的缺乏。这需要通过教育和正确的营养指导来解决。</a:t>
            </a:r>
            <a:endParaRPr lang="zh-TW" altLang="en-US">
              <a:solidFill>
                <a:schemeClr val="tx1"/>
              </a:solidFill>
            </a:endParaRPr>
          </a:p>
        </p:txBody>
      </p:sp>
      <p:sp>
        <p:nvSpPr>
          <p:cNvPr id="18" name="文字方塊 17"/>
          <p:cNvSpPr txBox="1"/>
          <p:nvPr/>
        </p:nvSpPr>
        <p:spPr>
          <a:xfrm>
            <a:off x="4877435" y="5185410"/>
            <a:ext cx="4494530" cy="922020"/>
          </a:xfrm>
          <a:prstGeom prst="rect">
            <a:avLst/>
          </a:prstGeom>
          <a:noFill/>
        </p:spPr>
        <p:txBody>
          <a:bodyPr wrap="square" rtlCol="0">
            <a:spAutoFit/>
          </a:bodyPr>
          <a:p>
            <a:r>
              <a:rPr lang="zh-TW" altLang="en-US"/>
              <a:t>在农村或偏远地区，获取多样化的植物基食品可能较困难。这限制了人们选择植物基饮食的能力。</a:t>
            </a:r>
            <a:endParaRPr lang="zh-TW" altLang="en-US"/>
          </a:p>
        </p:txBody>
      </p:sp>
      <p:sp>
        <p:nvSpPr>
          <p:cNvPr id="19" name="文字方塊 18"/>
          <p:cNvSpPr txBox="1"/>
          <p:nvPr/>
        </p:nvSpPr>
        <p:spPr>
          <a:xfrm>
            <a:off x="7491095" y="2768600"/>
            <a:ext cx="4620260" cy="1198880"/>
          </a:xfrm>
          <a:prstGeom prst="rect">
            <a:avLst/>
          </a:prstGeom>
          <a:noFill/>
        </p:spPr>
        <p:txBody>
          <a:bodyPr wrap="square" rtlCol="0">
            <a:spAutoFit/>
          </a:bodyPr>
          <a:p>
            <a:r>
              <a:rPr lang="zh-TW" altLang="en-US"/>
              <a:t>相对于动物农业，植物基食品产业可能缺乏足够的政策和法规支持。例如，补贴、研发投资和市场推广等方面可能还不够充分，这影响了植物基食品产业的发展。</a:t>
            </a:r>
            <a:endParaRPr lang="zh-TW" altLang="en-US"/>
          </a:p>
        </p:txBody>
      </p:sp>
      <p:pic>
        <p:nvPicPr>
          <p:cNvPr id="20" name="圖片 19"/>
          <p:cNvPicPr>
            <a:picLocks noChangeAspect="1"/>
          </p:cNvPicPr>
          <p:nvPr/>
        </p:nvPicPr>
        <p:blipFill>
          <a:blip r:embed="rId21"/>
          <a:stretch>
            <a:fillRect/>
          </a:stretch>
        </p:blipFill>
        <p:spPr>
          <a:xfrm>
            <a:off x="1009650" y="3236595"/>
            <a:ext cx="2610485" cy="1555115"/>
          </a:xfrm>
          <a:prstGeom prst="rect">
            <a:avLst/>
          </a:prstGeom>
        </p:spPr>
      </p:pic>
      <p:pic>
        <p:nvPicPr>
          <p:cNvPr id="21" name="圖片 20"/>
          <p:cNvPicPr>
            <a:picLocks noChangeAspect="1"/>
          </p:cNvPicPr>
          <p:nvPr/>
        </p:nvPicPr>
        <p:blipFill>
          <a:blip r:embed="rId22"/>
          <a:stretch>
            <a:fillRect/>
          </a:stretch>
        </p:blipFill>
        <p:spPr>
          <a:xfrm>
            <a:off x="276860" y="4857115"/>
            <a:ext cx="4274820" cy="1659890"/>
          </a:xfrm>
          <a:prstGeom prst="rect">
            <a:avLst/>
          </a:prstGeom>
        </p:spPr>
      </p:pic>
      <p:sp>
        <p:nvSpPr>
          <p:cNvPr id="23" name="橢圓 22"/>
          <p:cNvSpPr/>
          <p:nvPr/>
        </p:nvSpPr>
        <p:spPr>
          <a:xfrm>
            <a:off x="3508375" y="5144770"/>
            <a:ext cx="577850" cy="168275"/>
          </a:xfrm>
          <a:prstGeom prst="ellipse">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TW" altLang="en-US"/>
          </a:p>
        </p:txBody>
      </p:sp>
      <p:sp>
        <p:nvSpPr>
          <p:cNvPr id="24" name="橢圓 23"/>
          <p:cNvSpPr/>
          <p:nvPr/>
        </p:nvSpPr>
        <p:spPr>
          <a:xfrm>
            <a:off x="1557020" y="5113020"/>
            <a:ext cx="1396365" cy="2311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9333" y="374015"/>
            <a:ext cx="6473824" cy="645160"/>
          </a:xfrm>
          <a:prstGeom prst="rect">
            <a:avLst/>
          </a:prstGeom>
          <a:noFill/>
        </p:spPr>
        <p:txBody>
          <a:bodyPr wrap="square" rtlCol="0">
            <a:spAutoFit/>
          </a:bodyPr>
          <a:lstStyle/>
          <a:p>
            <a:pPr algn="l"/>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结论</a:t>
            </a:r>
            <a:endPar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5" name="图片 4" descr="4563682325aaa1c464ff925bed3d8c56"/>
          <p:cNvPicPr>
            <a:picLocks noChangeAspect="1"/>
          </p:cNvPicPr>
          <p:nvPr/>
        </p:nvPicPr>
        <p:blipFill>
          <a:blip r:embed="rId1"/>
          <a:stretch>
            <a:fillRect/>
          </a:stretch>
        </p:blipFill>
        <p:spPr>
          <a:xfrm>
            <a:off x="314325" y="323850"/>
            <a:ext cx="695325" cy="695325"/>
          </a:xfrm>
          <a:prstGeom prst="rect">
            <a:avLst/>
          </a:prstGeom>
        </p:spPr>
      </p:pic>
      <p:sp>
        <p:nvSpPr>
          <p:cNvPr id="6" name="文字方塊 5"/>
          <p:cNvSpPr txBox="1"/>
          <p:nvPr/>
        </p:nvSpPr>
        <p:spPr>
          <a:xfrm>
            <a:off x="452755" y="2091055"/>
            <a:ext cx="7030085" cy="2676525"/>
          </a:xfrm>
          <a:prstGeom prst="rect">
            <a:avLst/>
          </a:prstGeom>
          <a:noFill/>
        </p:spPr>
        <p:txBody>
          <a:bodyPr wrap="square" rtlCol="0">
            <a:spAutoFit/>
          </a:bodyPr>
          <a:p>
            <a:r>
              <a:rPr lang="zh-CN" altLang="zh-TW" sz="2400">
                <a:solidFill>
                  <a:srgbClr val="00B050"/>
                </a:solidFill>
              </a:rPr>
              <a:t>植物基饮食不只是</a:t>
            </a:r>
            <a:r>
              <a:rPr lang="zh-CN" altLang="en-US" sz="2400">
                <a:solidFill>
                  <a:srgbClr val="00B050"/>
                </a:solidFill>
              </a:rPr>
              <a:t>一种饮食方式，更是一种健康的生活实践。它可以减少温室气体排放，降低对土地和水资源的需求，还可以保护生物多样性。它符合我国坚定不移地走绿色发展、循环发展、可持续发展道路的基本国策。随着我国绿色发展</a:t>
            </a:r>
            <a:r>
              <a:rPr lang="zh-CN" altLang="en-US" sz="2400">
                <a:solidFill>
                  <a:srgbClr val="00B050"/>
                </a:solidFill>
              </a:rPr>
              <a:t>进程的不断推进，相信将会有越来越多的人愿意尝试植物基饮食，为我国乃至全世界的生态文明建设作出贡献！</a:t>
            </a:r>
            <a:endParaRPr lang="zh-CN" altLang="en-US" sz="2400">
              <a:solidFill>
                <a:srgbClr val="00B050"/>
              </a:solidFill>
            </a:endParaRPr>
          </a:p>
        </p:txBody>
      </p:sp>
      <p:pic>
        <p:nvPicPr>
          <p:cNvPr id="7" name="圖片 6"/>
          <p:cNvPicPr>
            <a:picLocks noChangeAspect="1"/>
          </p:cNvPicPr>
          <p:nvPr/>
        </p:nvPicPr>
        <p:blipFill>
          <a:blip r:embed="rId2"/>
          <a:stretch>
            <a:fillRect/>
          </a:stretch>
        </p:blipFill>
        <p:spPr>
          <a:xfrm>
            <a:off x="8047990" y="1019175"/>
            <a:ext cx="3453130" cy="2410460"/>
          </a:xfrm>
          <a:prstGeom prst="rect">
            <a:avLst/>
          </a:prstGeom>
        </p:spPr>
      </p:pic>
      <p:pic>
        <p:nvPicPr>
          <p:cNvPr id="8" name="圖片 7"/>
          <p:cNvPicPr>
            <a:picLocks noChangeAspect="1"/>
          </p:cNvPicPr>
          <p:nvPr/>
        </p:nvPicPr>
        <p:blipFill>
          <a:blip r:embed="rId3"/>
          <a:stretch>
            <a:fillRect/>
          </a:stretch>
        </p:blipFill>
        <p:spPr>
          <a:xfrm>
            <a:off x="8047990" y="3622040"/>
            <a:ext cx="3543935" cy="2409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stCondLst>
                                            <p:cond delay="0"/>
                                          </p:stCondLst>
                                        </p:cTn>
                                        <p:tgtEl>
                                          <p:spTgt spid="2"/>
                                        </p:tgtEl>
                                      </p:cBhvr>
                                    </p:animEffect>
                                    <p:anim to="0" calcmode="lin" valueType="num">
                                      <p:cBhvr>
                                        <p:cTn id="8" dur="500" fill="hold">
                                          <p:stCondLst>
                                            <p:cond delay="0"/>
                                          </p:stCondLst>
                                        </p:cTn>
                                        <p:tgtEl>
                                          <p:spTgt spid="2"/>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21814"/>
            <a:ext cx="12192000" cy="7260404"/>
          </a:xfrm>
          <a:prstGeom prst="rect">
            <a:avLst/>
          </a:prstGeom>
        </p:spPr>
      </p:pic>
      <p:pic>
        <p:nvPicPr>
          <p:cNvPr id="2" name="图片 1" descr="697"/>
          <p:cNvPicPr>
            <a:picLocks noChangeAspect="1"/>
          </p:cNvPicPr>
          <p:nvPr/>
        </p:nvPicPr>
        <p:blipFill>
          <a:blip r:embed="rId2"/>
          <a:stretch>
            <a:fillRect/>
          </a:stretch>
        </p:blipFill>
        <p:spPr>
          <a:xfrm>
            <a:off x="906780" y="152400"/>
            <a:ext cx="10387330" cy="6553200"/>
          </a:xfrm>
          <a:prstGeom prst="rect">
            <a:avLst/>
          </a:prstGeom>
        </p:spPr>
      </p:pic>
      <p:sp>
        <p:nvSpPr>
          <p:cNvPr id="13" name="矩形 12"/>
          <p:cNvSpPr/>
          <p:nvPr/>
        </p:nvSpPr>
        <p:spPr>
          <a:xfrm>
            <a:off x="8070850" y="2211705"/>
            <a:ext cx="2613660" cy="780415"/>
          </a:xfrm>
          <a:prstGeom prst="rect">
            <a:avLst/>
          </a:prstGeom>
          <a:gradFill flip="none" rotWithShape="1">
            <a:gsLst>
              <a:gs pos="23000">
                <a:sysClr val="window" lastClr="FFFFFF">
                  <a:alpha val="0"/>
                </a:sysClr>
              </a:gs>
              <a:gs pos="100000">
                <a:sysClr val="window" lastClr="FFFFFF">
                  <a:alpha val="81000"/>
                </a:sysClr>
              </a:gs>
            </a:gsLst>
            <a:lin ang="10800000" scaled="1"/>
            <a:tileRect/>
          </a:gra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endParaRPr lang="zh-CN" altLang="en-US" dirty="0">
              <a:solidFill>
                <a:sysClr val="window" lastClr="FFFFFF"/>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 name="文字方塊 3"/>
          <p:cNvSpPr txBox="1"/>
          <p:nvPr/>
        </p:nvSpPr>
        <p:spPr>
          <a:xfrm>
            <a:off x="2105660" y="2113915"/>
            <a:ext cx="8265795" cy="3138170"/>
          </a:xfrm>
          <a:prstGeom prst="rect">
            <a:avLst/>
          </a:prstGeom>
          <a:noFill/>
        </p:spPr>
        <p:txBody>
          <a:bodyPr wrap="square" rtlCol="0">
            <a:spAutoFit/>
          </a:bodyPr>
          <a:p>
            <a:r>
              <a:rPr lang="en-US" altLang="zh-TW"/>
              <a:t>[1]</a:t>
            </a:r>
            <a:r>
              <a:rPr lang="zh-TW" altLang="en-US"/>
              <a:t>周亚楠,王淑敏,马小清,等. 植物基人造肉的营养特性与食用安全性[J]. 食品安全质量检测学报,2021,12(11):4402-4410.</a:t>
            </a:r>
            <a:endParaRPr lang="zh-TW" altLang="en-US"/>
          </a:p>
          <a:p>
            <a:r>
              <a:rPr lang="zh-TW" altLang="en-US"/>
              <a:t>[</a:t>
            </a:r>
            <a:r>
              <a:rPr lang="en-US" altLang="zh-TW"/>
              <a:t>2</a:t>
            </a:r>
            <a:r>
              <a:rPr lang="zh-TW" altLang="en-US"/>
              <a:t>]王涵,陶然,路帅帅,隋佳怡,李傲强,袁媛.谷物资源在植物基食品中的研究进展[J].粮食问题研究,2024(03):29-33+49.</a:t>
            </a:r>
            <a:endParaRPr lang="zh-TW" altLang="en-US"/>
          </a:p>
          <a:p>
            <a:r>
              <a:rPr lang="zh-TW" altLang="en-US"/>
              <a:t>[3]古美.素食护生:舌尖上的中国“屠杀生命排行榜”.中华素食网.2013-7-21.</a:t>
            </a:r>
            <a:endParaRPr lang="zh-TW" altLang="en-US"/>
          </a:p>
          <a:p>
            <a:r>
              <a:rPr lang="zh-TW" altLang="en-US"/>
              <a:t>[4]贾仰波.反刍动物肠道微生物生态调控对营养吸收和健康的影响[J].中国动物保健，2024，26(11):125-126.</a:t>
            </a:r>
            <a:endParaRPr lang="zh-TW" altLang="en-US"/>
          </a:p>
          <a:p>
            <a:r>
              <a:rPr lang="zh-TW" altLang="en-US"/>
              <a:t>[5]彭继平.FAO:《畜牧业长长的阴影——环境问题与解决方案》——畜牧业是对环境的一大威胁[J].世界林业动态, 2007(7):3.</a:t>
            </a:r>
            <a:endParaRPr lang="zh-TW" altLang="en-US"/>
          </a:p>
          <a:p>
            <a:r>
              <a:rPr lang="zh-TW" altLang="en-US"/>
              <a:t>[6]周立军:《素食，整个世界和自己》，载周立军编《素食有理》，宁夏人民出版社，2008，第124页。</a:t>
            </a:r>
            <a:endParaRPr lang="zh-TW" altLang="en-US"/>
          </a:p>
        </p:txBody>
      </p:sp>
      <p:sp>
        <p:nvSpPr>
          <p:cNvPr id="5" name="文字方塊 4"/>
          <p:cNvSpPr txBox="1"/>
          <p:nvPr/>
        </p:nvSpPr>
        <p:spPr>
          <a:xfrm>
            <a:off x="5055235" y="1185545"/>
            <a:ext cx="4361815" cy="521970"/>
          </a:xfrm>
          <a:prstGeom prst="rect">
            <a:avLst/>
          </a:prstGeom>
          <a:noFill/>
        </p:spPr>
        <p:txBody>
          <a:bodyPr wrap="square" rtlCol="0">
            <a:spAutoFit/>
          </a:bodyPr>
          <a:p>
            <a:r>
              <a:rPr lang="zh-CN" altLang="en-US" sz="2800"/>
              <a:t>参考文献</a:t>
            </a:r>
            <a:endParaRPr lang="zh-CN" altLang="en-US" sz="28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09333" y="374015"/>
            <a:ext cx="6473824" cy="645160"/>
          </a:xfrm>
          <a:prstGeom prst="rect">
            <a:avLst/>
          </a:prstGeom>
          <a:noFill/>
        </p:spPr>
        <p:txBody>
          <a:bodyPr wrap="square" rtlCol="0">
            <a:spAutoFit/>
          </a:bodyPr>
          <a:lstStyle/>
          <a:p>
            <a:pPr algn="l"/>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前言</a:t>
            </a:r>
            <a:endPar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2" name="图片 1" descr="4563682325aaa1c464ff925bed3d8c56"/>
          <p:cNvPicPr>
            <a:picLocks noChangeAspect="1"/>
          </p:cNvPicPr>
          <p:nvPr/>
        </p:nvPicPr>
        <p:blipFill>
          <a:blip r:embed="rId1"/>
          <a:stretch>
            <a:fillRect/>
          </a:stretch>
        </p:blipFill>
        <p:spPr>
          <a:xfrm>
            <a:off x="314325" y="323850"/>
            <a:ext cx="695325" cy="695325"/>
          </a:xfrm>
          <a:prstGeom prst="rect">
            <a:avLst/>
          </a:prstGeom>
        </p:spPr>
      </p:pic>
      <p:cxnSp>
        <p:nvCxnSpPr>
          <p:cNvPr id="7" name="直接连接符 1"/>
          <p:cNvCxnSpPr/>
          <p:nvPr>
            <p:custDataLst>
              <p:tags r:id="rId2"/>
            </p:custDataLst>
          </p:nvPr>
        </p:nvCxnSpPr>
        <p:spPr>
          <a:xfrm flipV="1">
            <a:off x="892493" y="595313"/>
            <a:ext cx="8115300" cy="5276850"/>
          </a:xfrm>
          <a:prstGeom prst="line">
            <a:avLst/>
          </a:prstGeom>
          <a:ln w="22225">
            <a:solidFill>
              <a:srgbClr val="6096E6">
                <a:lumMod val="60000"/>
                <a:lumOff val="40000"/>
              </a:srgbClr>
            </a:solidFill>
            <a:prstDash val="lgDash"/>
            <a:tailEnd type="triangle"/>
          </a:ln>
        </p:spPr>
        <p:style>
          <a:lnRef idx="1">
            <a:srgbClr val="6096E6"/>
          </a:lnRef>
          <a:fillRef idx="0">
            <a:srgbClr val="6096E6"/>
          </a:fillRef>
          <a:effectRef idx="0">
            <a:srgbClr val="6096E6"/>
          </a:effectRef>
          <a:fontRef idx="minor">
            <a:srgbClr val="000000"/>
          </a:fontRef>
        </p:style>
      </p:cxnSp>
      <p:cxnSp>
        <p:nvCxnSpPr>
          <p:cNvPr id="48" name="直接连接符 47"/>
          <p:cNvCxnSpPr/>
          <p:nvPr>
            <p:custDataLst>
              <p:tags r:id="rId3"/>
            </p:custDataLst>
          </p:nvPr>
        </p:nvCxnSpPr>
        <p:spPr>
          <a:xfrm>
            <a:off x="4753610" y="3293745"/>
            <a:ext cx="2498090" cy="635"/>
          </a:xfrm>
          <a:prstGeom prst="line">
            <a:avLst/>
          </a:prstGeom>
          <a:ln w="25400">
            <a:solidFill>
              <a:srgbClr val="56CA95"/>
            </a:solidFill>
            <a:tailEnd type="triangle"/>
          </a:ln>
        </p:spPr>
        <p:style>
          <a:lnRef idx="1">
            <a:srgbClr val="6096E6"/>
          </a:lnRef>
          <a:fillRef idx="0">
            <a:srgbClr val="6096E6"/>
          </a:fillRef>
          <a:effectRef idx="0">
            <a:srgbClr val="6096E6"/>
          </a:effectRef>
          <a:fontRef idx="minor">
            <a:srgbClr val="000000"/>
          </a:fontRef>
        </p:style>
      </p:cxnSp>
      <p:sp>
        <p:nvSpPr>
          <p:cNvPr id="49" name="椭圆 48"/>
          <p:cNvSpPr/>
          <p:nvPr>
            <p:custDataLst>
              <p:tags r:id="rId4"/>
            </p:custDataLst>
          </p:nvPr>
        </p:nvSpPr>
        <p:spPr>
          <a:xfrm>
            <a:off x="4598035" y="2881630"/>
            <a:ext cx="704850" cy="704850"/>
          </a:xfrm>
          <a:prstGeom prst="ellipse">
            <a:avLst/>
          </a:prstGeom>
          <a:solidFill>
            <a:srgbClr val="56CA95"/>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50" name="文本框 49"/>
          <p:cNvSpPr txBox="1"/>
          <p:nvPr>
            <p:custDataLst>
              <p:tags r:id="rId5"/>
            </p:custDataLst>
          </p:nvPr>
        </p:nvSpPr>
        <p:spPr>
          <a:xfrm>
            <a:off x="7298690" y="2701925"/>
            <a:ext cx="4041775" cy="387985"/>
          </a:xfrm>
          <a:prstGeom prst="rect">
            <a:avLst/>
          </a:prstGeom>
          <a:noFill/>
        </p:spPr>
        <p:txBody>
          <a:bodyPr wrap="square" rtlCol="0">
            <a:noAutofit/>
          </a:bodyPr>
          <a:p>
            <a:pPr algn="l" fontAlgn="auto">
              <a:lnSpc>
                <a:spcPct val="130000"/>
              </a:lnSpc>
              <a:spcAft>
                <a:spcPts val="1000"/>
              </a:spcAft>
            </a:pPr>
            <a:r>
              <a:rPr lang="zh-CN" altLang="en-US" sz="23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rPr>
              <a:t>随着环境保护意识增强，</a:t>
            </a:r>
            <a:r>
              <a:rPr lang="en-US" altLang="zh-CN" sz="23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rPr>
              <a:t> </a:t>
            </a:r>
            <a:r>
              <a:rPr lang="zh-CN" altLang="en-US" sz="23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rPr>
              <a:t>植物基饮食得到更多的关注</a:t>
            </a:r>
            <a:endParaRPr lang="zh-CN" altLang="en-US" sz="23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endParaRPr>
          </a:p>
        </p:txBody>
      </p:sp>
      <p:pic>
        <p:nvPicPr>
          <p:cNvPr id="51" name="图片 50" descr="343538343130363b343538383238393bc1b4bdd3"/>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806315" y="3089910"/>
            <a:ext cx="288290" cy="288290"/>
          </a:xfrm>
          <a:prstGeom prst="rect">
            <a:avLst/>
          </a:prstGeom>
        </p:spPr>
      </p:pic>
      <p:sp>
        <p:nvSpPr>
          <p:cNvPr id="52" name="文本框 51"/>
          <p:cNvSpPr txBox="1"/>
          <p:nvPr>
            <p:custDataLst>
              <p:tags r:id="rId9"/>
            </p:custDataLst>
          </p:nvPr>
        </p:nvSpPr>
        <p:spPr>
          <a:xfrm>
            <a:off x="5299075" y="2882265"/>
            <a:ext cx="1980565" cy="416560"/>
          </a:xfrm>
          <a:prstGeom prst="rect">
            <a:avLst/>
          </a:prstGeom>
          <a:noFill/>
        </p:spPr>
        <p:txBody>
          <a:bodyPr wrap="square" bIns="0" rtlCol="0">
            <a:normAutofit/>
            <a:scene3d>
              <a:camera prst="orthographicFront"/>
              <a:lightRig rig="threePt" dir="t"/>
            </a:scene3d>
          </a:bodyPr>
          <a:p>
            <a:pPr algn="ctr"/>
            <a:r>
              <a:rPr lang="en-US" altLang="zh-CN" sz="2000" spc="300">
                <a:solidFill>
                  <a:srgbClr val="56CA95">
                    <a:lumMod val="75000"/>
                  </a:srgbClr>
                </a:solidFill>
                <a:effectLst/>
                <a:uFillTx/>
                <a:latin typeface="思源黑体 CN Bold" panose="020B0800000000000000" pitchFamily="34" charset="-122"/>
                <a:ea typeface="思源黑体 CN Bold" panose="020B0800000000000000" pitchFamily="34" charset="-122"/>
              </a:rPr>
              <a:t>21</a:t>
            </a:r>
            <a:r>
              <a:rPr lang="zh-CN" altLang="en-US" sz="2000" spc="300">
                <a:solidFill>
                  <a:srgbClr val="56CA95">
                    <a:lumMod val="75000"/>
                  </a:srgbClr>
                </a:solidFill>
                <a:effectLst/>
                <a:uFillTx/>
                <a:latin typeface="思源黑体 CN Bold" panose="020B0800000000000000" pitchFamily="34" charset="-122"/>
                <a:ea typeface="思源黑体 CN Bold" panose="020B0800000000000000" pitchFamily="34" charset="-122"/>
              </a:rPr>
              <a:t>世纪</a:t>
            </a:r>
            <a:r>
              <a:rPr lang="zh-CN" altLang="en-US" sz="2000" spc="300">
                <a:solidFill>
                  <a:srgbClr val="56CA95">
                    <a:lumMod val="75000"/>
                  </a:srgbClr>
                </a:solidFill>
                <a:effectLst/>
                <a:uFillTx/>
                <a:latin typeface="思源黑体 CN Bold" panose="020B0800000000000000" pitchFamily="34" charset="-122"/>
                <a:ea typeface="思源黑体 CN Bold" panose="020B0800000000000000" pitchFamily="34" charset="-122"/>
              </a:rPr>
              <a:t>初</a:t>
            </a:r>
            <a:endParaRPr lang="zh-CN" altLang="en-US" sz="2000" spc="300">
              <a:solidFill>
                <a:srgbClr val="56CA95">
                  <a:lumMod val="75000"/>
                </a:srgbClr>
              </a:solidFill>
              <a:effectLst/>
              <a:uFillTx/>
              <a:latin typeface="思源黑体 CN Bold" panose="020B0800000000000000" pitchFamily="34" charset="-122"/>
              <a:ea typeface="思源黑体 CN Bold" panose="020B0800000000000000" pitchFamily="34" charset="-122"/>
            </a:endParaRPr>
          </a:p>
        </p:txBody>
      </p:sp>
      <p:cxnSp>
        <p:nvCxnSpPr>
          <p:cNvPr id="42" name="直接连接符 41"/>
          <p:cNvCxnSpPr/>
          <p:nvPr>
            <p:custDataLst>
              <p:tags r:id="rId10"/>
            </p:custDataLst>
          </p:nvPr>
        </p:nvCxnSpPr>
        <p:spPr>
          <a:xfrm>
            <a:off x="2684145" y="4619625"/>
            <a:ext cx="2498090" cy="635"/>
          </a:xfrm>
          <a:prstGeom prst="line">
            <a:avLst/>
          </a:prstGeom>
          <a:ln w="25400">
            <a:solidFill>
              <a:srgbClr val="58B6E5"/>
            </a:solidFill>
            <a:tailEnd type="triangle"/>
          </a:ln>
        </p:spPr>
        <p:style>
          <a:lnRef idx="1">
            <a:srgbClr val="6096E6"/>
          </a:lnRef>
          <a:fillRef idx="0">
            <a:srgbClr val="6096E6"/>
          </a:fillRef>
          <a:effectRef idx="0">
            <a:srgbClr val="6096E6"/>
          </a:effectRef>
          <a:fontRef idx="minor">
            <a:srgbClr val="000000"/>
          </a:fontRef>
        </p:style>
      </p:cxnSp>
      <p:sp>
        <p:nvSpPr>
          <p:cNvPr id="44" name="文本框 43"/>
          <p:cNvSpPr txBox="1"/>
          <p:nvPr>
            <p:custDataLst>
              <p:tags r:id="rId11"/>
            </p:custDataLst>
          </p:nvPr>
        </p:nvSpPr>
        <p:spPr>
          <a:xfrm>
            <a:off x="5182235" y="4258310"/>
            <a:ext cx="6158230" cy="387985"/>
          </a:xfrm>
          <a:prstGeom prst="rect">
            <a:avLst/>
          </a:prstGeom>
          <a:noFill/>
        </p:spPr>
        <p:txBody>
          <a:bodyPr wrap="square" rtlCol="0">
            <a:noAutofit/>
          </a:bodyPr>
          <a:p>
            <a:pPr algn="l" fontAlgn="auto">
              <a:lnSpc>
                <a:spcPct val="130000"/>
              </a:lnSpc>
              <a:spcAft>
                <a:spcPts val="1000"/>
              </a:spcAft>
            </a:pPr>
            <a:r>
              <a:rPr lang="zh-CN" altLang="en-US" sz="24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rPr>
              <a:t>植物基饮食逐渐被更多人接受</a:t>
            </a:r>
            <a:endParaRPr lang="zh-CN" altLang="en-US" sz="24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endParaRPr>
          </a:p>
        </p:txBody>
      </p:sp>
      <p:sp>
        <p:nvSpPr>
          <p:cNvPr id="46" name="文本框 45"/>
          <p:cNvSpPr txBox="1"/>
          <p:nvPr>
            <p:custDataLst>
              <p:tags r:id="rId12"/>
            </p:custDataLst>
          </p:nvPr>
        </p:nvSpPr>
        <p:spPr>
          <a:xfrm>
            <a:off x="3229610" y="4220845"/>
            <a:ext cx="1980565" cy="416560"/>
          </a:xfrm>
          <a:prstGeom prst="rect">
            <a:avLst/>
          </a:prstGeom>
          <a:noFill/>
        </p:spPr>
        <p:txBody>
          <a:bodyPr wrap="square" bIns="0" rtlCol="0">
            <a:normAutofit/>
            <a:scene3d>
              <a:camera prst="orthographicFront"/>
              <a:lightRig rig="threePt" dir="t"/>
            </a:scene3d>
          </a:bodyPr>
          <a:p>
            <a:pPr algn="ctr"/>
            <a:r>
              <a:rPr lang="en-US" altLang="zh-CN" sz="2000" spc="300">
                <a:solidFill>
                  <a:srgbClr val="58B6E5"/>
                </a:solidFill>
                <a:effectLst/>
                <a:uFillTx/>
                <a:latin typeface="思源黑体 CN Bold" panose="020B0800000000000000" pitchFamily="34" charset="-122"/>
                <a:ea typeface="思源黑体 CN Bold" panose="020B0800000000000000" pitchFamily="34" charset="-122"/>
              </a:rPr>
              <a:t>20</a:t>
            </a:r>
            <a:r>
              <a:rPr lang="zh-CN" altLang="en-US" sz="2000" spc="300">
                <a:solidFill>
                  <a:srgbClr val="58B6E5"/>
                </a:solidFill>
                <a:effectLst/>
                <a:uFillTx/>
                <a:latin typeface="思源黑体 CN Bold" panose="020B0800000000000000" pitchFamily="34" charset="-122"/>
                <a:ea typeface="思源黑体 CN Bold" panose="020B0800000000000000" pitchFamily="34" charset="-122"/>
              </a:rPr>
              <a:t>世纪</a:t>
            </a:r>
            <a:r>
              <a:rPr lang="zh-CN" altLang="en-US" sz="2000" spc="300">
                <a:solidFill>
                  <a:srgbClr val="58B6E5"/>
                </a:solidFill>
                <a:effectLst/>
                <a:uFillTx/>
                <a:latin typeface="思源黑体 CN Bold" panose="020B0800000000000000" pitchFamily="34" charset="-122"/>
                <a:ea typeface="思源黑体 CN Bold" panose="020B0800000000000000" pitchFamily="34" charset="-122"/>
              </a:rPr>
              <a:t>中叶</a:t>
            </a:r>
            <a:endParaRPr lang="zh-CN" altLang="en-US" sz="2000" spc="300">
              <a:solidFill>
                <a:srgbClr val="58B6E5"/>
              </a:solidFill>
              <a:effectLst/>
              <a:uFillTx/>
              <a:latin typeface="思源黑体 CN Bold" panose="020B0800000000000000" pitchFamily="34" charset="-122"/>
              <a:ea typeface="思源黑体 CN Bold" panose="020B0800000000000000" pitchFamily="34" charset="-122"/>
            </a:endParaRPr>
          </a:p>
        </p:txBody>
      </p:sp>
      <p:sp>
        <p:nvSpPr>
          <p:cNvPr id="101" name="椭圆 100"/>
          <p:cNvSpPr/>
          <p:nvPr>
            <p:custDataLst>
              <p:tags r:id="rId13"/>
            </p:custDataLst>
          </p:nvPr>
        </p:nvSpPr>
        <p:spPr>
          <a:xfrm>
            <a:off x="2528570" y="4207510"/>
            <a:ext cx="704850" cy="704850"/>
          </a:xfrm>
          <a:prstGeom prst="ellipse">
            <a:avLst/>
          </a:prstGeom>
          <a:solidFill>
            <a:srgbClr val="58B6E5"/>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pic>
        <p:nvPicPr>
          <p:cNvPr id="102" name="图片 101" descr="343538343130363b343538383238373bd2f4c1bf"/>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2736850" y="4415790"/>
            <a:ext cx="288290" cy="288290"/>
          </a:xfrm>
          <a:prstGeom prst="rect">
            <a:avLst/>
          </a:prstGeom>
        </p:spPr>
      </p:pic>
      <p:cxnSp>
        <p:nvCxnSpPr>
          <p:cNvPr id="54" name="直接连接符 53"/>
          <p:cNvCxnSpPr/>
          <p:nvPr>
            <p:custDataLst>
              <p:tags r:id="rId17"/>
            </p:custDataLst>
          </p:nvPr>
        </p:nvCxnSpPr>
        <p:spPr>
          <a:xfrm>
            <a:off x="6823710" y="1967865"/>
            <a:ext cx="2498090" cy="635"/>
          </a:xfrm>
          <a:prstGeom prst="line">
            <a:avLst/>
          </a:prstGeom>
          <a:ln w="25400">
            <a:solidFill>
              <a:srgbClr val="FFBA55"/>
            </a:solidFill>
            <a:tailEnd type="triangle"/>
          </a:ln>
        </p:spPr>
        <p:style>
          <a:lnRef idx="1">
            <a:srgbClr val="6096E6"/>
          </a:lnRef>
          <a:fillRef idx="0">
            <a:srgbClr val="6096E6"/>
          </a:fillRef>
          <a:effectRef idx="0">
            <a:srgbClr val="6096E6"/>
          </a:effectRef>
          <a:fontRef idx="minor">
            <a:srgbClr val="000000"/>
          </a:fontRef>
        </p:style>
      </p:cxnSp>
      <p:sp>
        <p:nvSpPr>
          <p:cNvPr id="56" name="文本框 55"/>
          <p:cNvSpPr txBox="1"/>
          <p:nvPr>
            <p:custDataLst>
              <p:tags r:id="rId18"/>
            </p:custDataLst>
          </p:nvPr>
        </p:nvSpPr>
        <p:spPr>
          <a:xfrm>
            <a:off x="9321800" y="1376045"/>
            <a:ext cx="2842895" cy="387985"/>
          </a:xfrm>
          <a:prstGeom prst="rect">
            <a:avLst/>
          </a:prstGeom>
          <a:noFill/>
        </p:spPr>
        <p:txBody>
          <a:bodyPr wrap="square" rtlCol="0">
            <a:noAutofit/>
          </a:bodyPr>
          <a:p>
            <a:pPr algn="l" fontAlgn="auto">
              <a:lnSpc>
                <a:spcPct val="130000"/>
              </a:lnSpc>
              <a:spcAft>
                <a:spcPts val="1000"/>
              </a:spcAft>
            </a:pPr>
            <a:r>
              <a:rPr lang="zh-CN" altLang="en-US" sz="20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rPr>
              <a:t>植物基饮食更加普及、多样化、全球化</a:t>
            </a:r>
            <a:endParaRPr lang="zh-CN" altLang="en-US" sz="20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endParaRPr>
          </a:p>
        </p:txBody>
      </p:sp>
      <p:sp>
        <p:nvSpPr>
          <p:cNvPr id="58" name="文本框 57"/>
          <p:cNvSpPr txBox="1"/>
          <p:nvPr>
            <p:custDataLst>
              <p:tags r:id="rId19"/>
            </p:custDataLst>
          </p:nvPr>
        </p:nvSpPr>
        <p:spPr>
          <a:xfrm>
            <a:off x="7369175" y="1569085"/>
            <a:ext cx="1980565" cy="416560"/>
          </a:xfrm>
          <a:prstGeom prst="rect">
            <a:avLst/>
          </a:prstGeom>
          <a:noFill/>
        </p:spPr>
        <p:txBody>
          <a:bodyPr wrap="square" bIns="0" rtlCol="0">
            <a:normAutofit fontScale="90000"/>
            <a:scene3d>
              <a:camera prst="orthographicFront"/>
              <a:lightRig rig="threePt" dir="t"/>
            </a:scene3d>
          </a:bodyPr>
          <a:p>
            <a:pPr algn="ctr"/>
            <a:r>
              <a:rPr lang="en-US" altLang="zh-CN" sz="2000" spc="300">
                <a:solidFill>
                  <a:srgbClr val="FFBA55"/>
                </a:solidFill>
                <a:effectLst/>
                <a:uFillTx/>
                <a:latin typeface="思源黑体 CN Bold" panose="020B0800000000000000" pitchFamily="34" charset="-122"/>
                <a:ea typeface="思源黑体 CN Bold" panose="020B0800000000000000" pitchFamily="34" charset="-122"/>
              </a:rPr>
              <a:t>2010</a:t>
            </a:r>
            <a:r>
              <a:rPr lang="zh-CN" altLang="en-US" sz="2000" spc="300">
                <a:solidFill>
                  <a:srgbClr val="FFBA55"/>
                </a:solidFill>
                <a:effectLst/>
                <a:uFillTx/>
                <a:latin typeface="思源黑体 CN Bold" panose="020B0800000000000000" pitchFamily="34" charset="-122"/>
                <a:ea typeface="思源黑体 CN Bold" panose="020B0800000000000000" pitchFamily="34" charset="-122"/>
              </a:rPr>
              <a:t>年代以来</a:t>
            </a:r>
            <a:endParaRPr lang="zh-CN" altLang="en-US" sz="2000" spc="300">
              <a:solidFill>
                <a:srgbClr val="FFBA55"/>
              </a:solidFill>
              <a:effectLst/>
              <a:uFillTx/>
              <a:latin typeface="思源黑体 CN Bold" panose="020B0800000000000000" pitchFamily="34" charset="-122"/>
              <a:ea typeface="思源黑体 CN Bold" panose="020B0800000000000000" pitchFamily="34" charset="-122"/>
            </a:endParaRPr>
          </a:p>
        </p:txBody>
      </p:sp>
      <p:sp>
        <p:nvSpPr>
          <p:cNvPr id="113" name="椭圆 112"/>
          <p:cNvSpPr/>
          <p:nvPr>
            <p:custDataLst>
              <p:tags r:id="rId20"/>
            </p:custDataLst>
          </p:nvPr>
        </p:nvSpPr>
        <p:spPr>
          <a:xfrm>
            <a:off x="6668135" y="1555750"/>
            <a:ext cx="704850" cy="704850"/>
          </a:xfrm>
          <a:prstGeom prst="ellipse">
            <a:avLst/>
          </a:prstGeom>
          <a:solidFill>
            <a:srgbClr val="FFBA55"/>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pic>
        <p:nvPicPr>
          <p:cNvPr id="114" name="图片 113" descr="343538343130363b343538383239363bd7f8b1ea"/>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6876415" y="1764030"/>
            <a:ext cx="288290" cy="288290"/>
          </a:xfrm>
          <a:prstGeom prst="rect">
            <a:avLst/>
          </a:prstGeom>
        </p:spPr>
      </p:pic>
      <p:cxnSp>
        <p:nvCxnSpPr>
          <p:cNvPr id="11" name="直接连接符 10"/>
          <p:cNvCxnSpPr/>
          <p:nvPr>
            <p:custDataLst>
              <p:tags r:id="rId24"/>
            </p:custDataLst>
          </p:nvPr>
        </p:nvCxnSpPr>
        <p:spPr>
          <a:xfrm>
            <a:off x="614680" y="5945505"/>
            <a:ext cx="2498090" cy="635"/>
          </a:xfrm>
          <a:prstGeom prst="line">
            <a:avLst/>
          </a:prstGeom>
          <a:ln w="25400">
            <a:solidFill>
              <a:srgbClr val="6096E6"/>
            </a:solidFill>
            <a:tailEnd type="triangle"/>
          </a:ln>
        </p:spPr>
        <p:style>
          <a:lnRef idx="1">
            <a:srgbClr val="6096E6"/>
          </a:lnRef>
          <a:fillRef idx="0">
            <a:srgbClr val="6096E6"/>
          </a:fillRef>
          <a:effectRef idx="0">
            <a:srgbClr val="6096E6"/>
          </a:effectRef>
          <a:fontRef idx="minor">
            <a:srgbClr val="000000"/>
          </a:fontRef>
        </p:style>
      </p:cxnSp>
      <p:sp>
        <p:nvSpPr>
          <p:cNvPr id="13" name="文本框 12"/>
          <p:cNvSpPr txBox="1"/>
          <p:nvPr>
            <p:custDataLst>
              <p:tags r:id="rId25"/>
            </p:custDataLst>
          </p:nvPr>
        </p:nvSpPr>
        <p:spPr>
          <a:xfrm>
            <a:off x="3140710" y="5605145"/>
            <a:ext cx="5335905" cy="387985"/>
          </a:xfrm>
          <a:prstGeom prst="rect">
            <a:avLst/>
          </a:prstGeom>
          <a:noFill/>
        </p:spPr>
        <p:txBody>
          <a:bodyPr wrap="square" rtlCol="0">
            <a:noAutofit/>
          </a:bodyPr>
          <a:p>
            <a:pPr algn="l" fontAlgn="auto">
              <a:lnSpc>
                <a:spcPct val="130000"/>
              </a:lnSpc>
              <a:spcAft>
                <a:spcPts val="1000"/>
              </a:spcAft>
            </a:pPr>
            <a:r>
              <a:rPr lang="zh-CN" altLang="en-US" sz="24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rPr>
              <a:t>素食主义开始在西方国家兴起</a:t>
            </a:r>
            <a:endParaRPr lang="zh-CN" altLang="en-US" sz="2400" spc="150">
              <a:solidFill>
                <a:srgbClr val="000000">
                  <a:lumMod val="65000"/>
                  <a:lumOff val="35000"/>
                </a:srgbClr>
              </a:solidFill>
              <a:uFillTx/>
              <a:latin typeface="思源黑体 CN Regular" panose="020B0500000000000000" pitchFamily="34" charset="-122"/>
              <a:ea typeface="思源黑体 CN Regular" panose="020B0500000000000000" pitchFamily="34" charset="-122"/>
            </a:endParaRPr>
          </a:p>
        </p:txBody>
      </p:sp>
      <p:sp>
        <p:nvSpPr>
          <p:cNvPr id="16" name="文本框 15"/>
          <p:cNvSpPr txBox="1"/>
          <p:nvPr>
            <p:custDataLst>
              <p:tags r:id="rId26"/>
            </p:custDataLst>
          </p:nvPr>
        </p:nvSpPr>
        <p:spPr>
          <a:xfrm>
            <a:off x="1160145" y="5546725"/>
            <a:ext cx="1980565" cy="416560"/>
          </a:xfrm>
          <a:prstGeom prst="rect">
            <a:avLst/>
          </a:prstGeom>
          <a:noFill/>
        </p:spPr>
        <p:txBody>
          <a:bodyPr wrap="square" bIns="0" rtlCol="0">
            <a:normAutofit/>
            <a:scene3d>
              <a:camera prst="orthographicFront"/>
              <a:lightRig rig="threePt" dir="t"/>
            </a:scene3d>
          </a:bodyPr>
          <a:p>
            <a:pPr algn="ctr"/>
            <a:r>
              <a:rPr lang="en-US" altLang="zh-CN" sz="2000" spc="300">
                <a:solidFill>
                  <a:srgbClr val="6096E6"/>
                </a:solidFill>
                <a:effectLst/>
                <a:uFillTx/>
                <a:latin typeface="思源黑体 CN Bold" panose="020B0800000000000000" pitchFamily="34" charset="-122"/>
                <a:ea typeface="思源黑体 CN Bold" panose="020B0800000000000000" pitchFamily="34" charset="-122"/>
              </a:rPr>
              <a:t>20</a:t>
            </a:r>
            <a:r>
              <a:rPr lang="zh-CN" altLang="en-US" sz="2000" spc="300">
                <a:solidFill>
                  <a:srgbClr val="6096E6"/>
                </a:solidFill>
                <a:effectLst/>
                <a:uFillTx/>
                <a:latin typeface="思源黑体 CN Bold" panose="020B0800000000000000" pitchFamily="34" charset="-122"/>
                <a:ea typeface="思源黑体 CN Bold" panose="020B0800000000000000" pitchFamily="34" charset="-122"/>
              </a:rPr>
              <a:t>世纪</a:t>
            </a:r>
            <a:r>
              <a:rPr lang="zh-CN" altLang="en-US" sz="2000" spc="300">
                <a:solidFill>
                  <a:srgbClr val="6096E6"/>
                </a:solidFill>
                <a:effectLst/>
                <a:uFillTx/>
                <a:latin typeface="思源黑体 CN Bold" panose="020B0800000000000000" pitchFamily="34" charset="-122"/>
                <a:ea typeface="思源黑体 CN Bold" panose="020B0800000000000000" pitchFamily="34" charset="-122"/>
              </a:rPr>
              <a:t>初</a:t>
            </a:r>
            <a:endParaRPr lang="zh-CN" altLang="en-US" sz="2000" spc="300">
              <a:solidFill>
                <a:srgbClr val="6096E6"/>
              </a:solidFill>
              <a:effectLst/>
              <a:uFillTx/>
              <a:latin typeface="思源黑体 CN Bold" panose="020B0800000000000000" pitchFamily="34" charset="-122"/>
              <a:ea typeface="思源黑体 CN Bold" panose="020B0800000000000000" pitchFamily="34" charset="-122"/>
            </a:endParaRPr>
          </a:p>
        </p:txBody>
      </p:sp>
      <p:sp>
        <p:nvSpPr>
          <p:cNvPr id="116" name="椭圆 115"/>
          <p:cNvSpPr/>
          <p:nvPr>
            <p:custDataLst>
              <p:tags r:id="rId27"/>
            </p:custDataLst>
          </p:nvPr>
        </p:nvSpPr>
        <p:spPr>
          <a:xfrm>
            <a:off x="459105" y="5533390"/>
            <a:ext cx="704850" cy="704850"/>
          </a:xfrm>
          <a:prstGeom prst="ellipse">
            <a:avLst/>
          </a:prstGeom>
          <a:ln>
            <a:no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pic>
        <p:nvPicPr>
          <p:cNvPr id="117" name="图片 116" descr="343538343130363b343538383330383bd4de"/>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667385" y="5741670"/>
            <a:ext cx="288290" cy="288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stCondLst>
                                            <p:cond delay="0"/>
                                          </p:stCondLst>
                                        </p:cTn>
                                        <p:tgtEl>
                                          <p:spTgt spid="3"/>
                                        </p:tgtEl>
                                      </p:cBhvr>
                                    </p:animEffect>
                                    <p:anim to="0" calcmode="lin" valueType="num">
                                      <p:cBhvr>
                                        <p:cTn id="8" dur="500" fill="hold">
                                          <p:stCondLst>
                                            <p:cond delay="0"/>
                                          </p:stCondLst>
                                        </p:cTn>
                                        <p:tgtEl>
                                          <p:spTgt spid="3"/>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l="4419" t="14053" r="11006" b="606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3" name="TextBox 79"/>
          <p:cNvSpPr txBox="1"/>
          <p:nvPr/>
        </p:nvSpPr>
        <p:spPr>
          <a:xfrm>
            <a:off x="8511232" y="1435337"/>
            <a:ext cx="2069797" cy="1107996"/>
          </a:xfrm>
          <a:prstGeom prst="rect">
            <a:avLst/>
          </a:prstGeom>
          <a:noFill/>
        </p:spPr>
        <p:txBody>
          <a:bodyPr wrap="none" rtlCol="0">
            <a:spAutoFit/>
          </a:bodyPr>
          <a:lstStyle/>
          <a:p>
            <a:pPr algn="ctr"/>
            <a:r>
              <a:rPr lang="zh-CN" altLang="en-US" sz="6600" dirty="0">
                <a:latin typeface="思源黑体 CN Bold" panose="020B0800000000000000" pitchFamily="34" charset="-122"/>
                <a:ea typeface="思源黑体 CN Bold" panose="020B0800000000000000" pitchFamily="34" charset="-122"/>
              </a:rPr>
              <a:t>目 录</a:t>
            </a:r>
            <a:endParaRPr lang="en-US" altLang="zh-CN" sz="6600" dirty="0">
              <a:latin typeface="思源黑体 CN Bold" panose="020B0800000000000000" pitchFamily="34" charset="-122"/>
              <a:ea typeface="思源黑体 CN Bold" panose="020B0800000000000000" pitchFamily="34" charset="-122"/>
            </a:endParaRPr>
          </a:p>
        </p:txBody>
      </p:sp>
      <p:sp>
        <p:nvSpPr>
          <p:cNvPr id="3" name="TextBox 79"/>
          <p:cNvSpPr txBox="1"/>
          <p:nvPr/>
        </p:nvSpPr>
        <p:spPr>
          <a:xfrm>
            <a:off x="6259068" y="1926989"/>
            <a:ext cx="2252164" cy="523220"/>
          </a:xfrm>
          <a:prstGeom prst="rect">
            <a:avLst/>
          </a:prstGeom>
          <a:noFill/>
        </p:spPr>
        <p:txBody>
          <a:bodyPr wrap="square" rtlCol="0">
            <a:spAutoFit/>
          </a:bodyPr>
          <a:lstStyle/>
          <a:p>
            <a:pPr algn="dist"/>
            <a:r>
              <a:rPr lang="en-US" altLang="zh-CN" sz="28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CONTENTS</a:t>
            </a:r>
            <a:endParaRPr lang="zh-CN" altLang="en-US" sz="28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p:txBody>
      </p:sp>
      <p:grpSp>
        <p:nvGrpSpPr>
          <p:cNvPr id="17" name="组合 16"/>
          <p:cNvGrpSpPr/>
          <p:nvPr>
            <p:custDataLst>
              <p:tags r:id="rId2"/>
            </p:custDataLst>
          </p:nvPr>
        </p:nvGrpSpPr>
        <p:grpSpPr>
          <a:xfrm>
            <a:off x="870857" y="2727325"/>
            <a:ext cx="5095608" cy="899886"/>
            <a:chOff x="1161143" y="2177143"/>
            <a:chExt cx="5590398" cy="899886"/>
          </a:xfrm>
        </p:grpSpPr>
        <p:sp>
          <p:nvSpPr>
            <p:cNvPr id="12" name="矩形: 圆角 11"/>
            <p:cNvSpPr/>
            <p:nvPr>
              <p:custDataLst>
                <p:tags r:id="rId3"/>
              </p:custDataLst>
            </p:nvPr>
          </p:nvSpPr>
          <p:spPr>
            <a:xfrm>
              <a:off x="1161143" y="2177143"/>
              <a:ext cx="899886" cy="899886"/>
            </a:xfrm>
            <a:prstGeom prst="roundRect">
              <a:avLst/>
            </a:prstGeom>
            <a:solidFill>
              <a:srgbClr val="2C8C2E"/>
            </a:soli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en-US" altLang="zh-CN" sz="2800" dirty="0">
                  <a:solidFill>
                    <a:sysClr val="window" lastClr="FFFFFF"/>
                  </a:solidFill>
                  <a:latin typeface="思源黑体 CN Medium" panose="020B0600000000000000" pitchFamily="34" charset="-122"/>
                  <a:ea typeface="思源黑体 CN Medium" panose="020B0600000000000000" pitchFamily="34" charset="-122"/>
                </a:rPr>
                <a:t>01</a:t>
              </a:r>
              <a:endParaRPr lang="zh-CN" altLang="en-US" sz="2800" dirty="0">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13" name="矩形: 圆角 12"/>
            <p:cNvSpPr/>
            <p:nvPr>
              <p:custDataLst>
                <p:tags r:id="rId4"/>
              </p:custDataLst>
            </p:nvPr>
          </p:nvSpPr>
          <p:spPr>
            <a:xfrm>
              <a:off x="2177143" y="2177143"/>
              <a:ext cx="4574398" cy="899886"/>
            </a:xfrm>
            <a:prstGeom prst="roundRect">
              <a:avLst/>
            </a:prstGeom>
            <a:solidFill>
              <a:sysClr val="window" lastClr="FFFFFF"/>
            </a:solidFill>
            <a:ln>
              <a:solidFill>
                <a:srgbClr val="2C8C2E">
                  <a:alpha val="76000"/>
                </a:srgbClr>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zh-CN" altLang="en-US" sz="24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植物基饮食定义、普及情况。</a:t>
              </a:r>
              <a:endParaRPr lang="zh-CN" altLang="en-US" sz="24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grpSp>
      <p:grpSp>
        <p:nvGrpSpPr>
          <p:cNvPr id="18" name="组合 17"/>
          <p:cNvGrpSpPr/>
          <p:nvPr>
            <p:custDataLst>
              <p:tags r:id="rId5"/>
            </p:custDataLst>
          </p:nvPr>
        </p:nvGrpSpPr>
        <p:grpSpPr>
          <a:xfrm>
            <a:off x="870857" y="4425496"/>
            <a:ext cx="4921436" cy="899886"/>
            <a:chOff x="1161143" y="2177143"/>
            <a:chExt cx="5399314" cy="899886"/>
          </a:xfrm>
        </p:grpSpPr>
        <p:sp>
          <p:nvSpPr>
            <p:cNvPr id="19" name="矩形: 圆角 18"/>
            <p:cNvSpPr/>
            <p:nvPr>
              <p:custDataLst>
                <p:tags r:id="rId6"/>
              </p:custDataLst>
            </p:nvPr>
          </p:nvSpPr>
          <p:spPr>
            <a:xfrm>
              <a:off x="1161143" y="2177143"/>
              <a:ext cx="899886" cy="899886"/>
            </a:xfrm>
            <a:prstGeom prst="roundRect">
              <a:avLst/>
            </a:prstGeom>
            <a:solidFill>
              <a:srgbClr val="2C8C2E"/>
            </a:soli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en-US" altLang="zh-CN" sz="2800">
                  <a:solidFill>
                    <a:sysClr val="window" lastClr="FFFFFF"/>
                  </a:solidFill>
                  <a:latin typeface="思源黑体 CN Medium" panose="020B0600000000000000" pitchFamily="34" charset="-122"/>
                  <a:ea typeface="思源黑体 CN Medium" panose="020B0600000000000000" pitchFamily="34" charset="-122"/>
                </a:rPr>
                <a:t>03</a:t>
              </a:r>
              <a:endParaRPr lang="zh-CN" altLang="en-US" sz="2800" dirty="0">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20" name="矩形: 圆角 19"/>
            <p:cNvSpPr/>
            <p:nvPr>
              <p:custDataLst>
                <p:tags r:id="rId7"/>
              </p:custDataLst>
            </p:nvPr>
          </p:nvSpPr>
          <p:spPr>
            <a:xfrm>
              <a:off x="2177143" y="2177143"/>
              <a:ext cx="4383314" cy="899886"/>
            </a:xfrm>
            <a:prstGeom prst="roundRect">
              <a:avLst/>
            </a:prstGeom>
            <a:solidFill>
              <a:sysClr val="window" lastClr="FFFFFF"/>
            </a:solidFill>
            <a:ln>
              <a:solidFill>
                <a:srgbClr val="2C8C2E">
                  <a:alpha val="76000"/>
                </a:srgbClr>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zh-CN" altLang="en-US" sz="20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植物基饮食的挑战和未来展望。</a:t>
              </a:r>
              <a:endParaRPr lang="zh-CN" altLang="en-US" sz="20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grpSp>
      <p:grpSp>
        <p:nvGrpSpPr>
          <p:cNvPr id="21" name="组合 20"/>
          <p:cNvGrpSpPr/>
          <p:nvPr>
            <p:custDataLst>
              <p:tags r:id="rId8"/>
            </p:custDataLst>
          </p:nvPr>
        </p:nvGrpSpPr>
        <p:grpSpPr>
          <a:xfrm>
            <a:off x="6225536" y="2727325"/>
            <a:ext cx="4921436" cy="899886"/>
            <a:chOff x="1161143" y="2177143"/>
            <a:chExt cx="5399314" cy="899886"/>
          </a:xfrm>
        </p:grpSpPr>
        <p:sp>
          <p:nvSpPr>
            <p:cNvPr id="25" name="矩形: 圆角 24"/>
            <p:cNvSpPr/>
            <p:nvPr>
              <p:custDataLst>
                <p:tags r:id="rId9"/>
              </p:custDataLst>
            </p:nvPr>
          </p:nvSpPr>
          <p:spPr>
            <a:xfrm>
              <a:off x="1161143" y="2177143"/>
              <a:ext cx="899886" cy="899886"/>
            </a:xfrm>
            <a:prstGeom prst="roundRect">
              <a:avLst/>
            </a:prstGeom>
            <a:solidFill>
              <a:srgbClr val="2C8C2E"/>
            </a:soli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en-US" altLang="zh-CN" sz="2800">
                  <a:solidFill>
                    <a:sysClr val="window" lastClr="FFFFFF"/>
                  </a:solidFill>
                  <a:latin typeface="思源黑体 CN Medium" panose="020B0600000000000000" pitchFamily="34" charset="-122"/>
                  <a:ea typeface="思源黑体 CN Medium" panose="020B0600000000000000" pitchFamily="34" charset="-122"/>
                </a:rPr>
                <a:t>02</a:t>
              </a:r>
              <a:endParaRPr lang="zh-CN" altLang="en-US" sz="2800" dirty="0">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26" name="矩形: 圆角 25"/>
            <p:cNvSpPr/>
            <p:nvPr>
              <p:custDataLst>
                <p:tags r:id="rId10"/>
              </p:custDataLst>
            </p:nvPr>
          </p:nvSpPr>
          <p:spPr>
            <a:xfrm>
              <a:off x="2177143" y="2177143"/>
              <a:ext cx="4383314" cy="899886"/>
            </a:xfrm>
            <a:prstGeom prst="roundRect">
              <a:avLst/>
            </a:prstGeom>
            <a:solidFill>
              <a:sysClr val="window" lastClr="FFFFFF"/>
            </a:solidFill>
            <a:ln>
              <a:solidFill>
                <a:srgbClr val="2C8C2E">
                  <a:alpha val="76000"/>
                </a:srgbClr>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zh-CN" altLang="en-US" sz="24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植物基饮食对环境的影响</a:t>
              </a:r>
              <a:endParaRPr lang="zh-CN" altLang="en-US" sz="24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grpSp>
      <p:grpSp>
        <p:nvGrpSpPr>
          <p:cNvPr id="27" name="组合 26"/>
          <p:cNvGrpSpPr/>
          <p:nvPr>
            <p:custDataLst>
              <p:tags r:id="rId11"/>
            </p:custDataLst>
          </p:nvPr>
        </p:nvGrpSpPr>
        <p:grpSpPr>
          <a:xfrm>
            <a:off x="6225536" y="4425496"/>
            <a:ext cx="4921436" cy="899886"/>
            <a:chOff x="1161143" y="2177143"/>
            <a:chExt cx="5399314" cy="899886"/>
          </a:xfrm>
        </p:grpSpPr>
        <p:sp>
          <p:nvSpPr>
            <p:cNvPr id="28" name="矩形: 圆角 27"/>
            <p:cNvSpPr/>
            <p:nvPr>
              <p:custDataLst>
                <p:tags r:id="rId12"/>
              </p:custDataLst>
            </p:nvPr>
          </p:nvSpPr>
          <p:spPr>
            <a:xfrm>
              <a:off x="1161143" y="2177143"/>
              <a:ext cx="899886" cy="899886"/>
            </a:xfrm>
            <a:prstGeom prst="roundRect">
              <a:avLst/>
            </a:prstGeom>
            <a:solidFill>
              <a:srgbClr val="2C8C2E"/>
            </a:soli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en-US" altLang="zh-CN" sz="2800">
                  <a:solidFill>
                    <a:sysClr val="window" lastClr="FFFFFF"/>
                  </a:solidFill>
                  <a:latin typeface="思源黑体 CN Medium" panose="020B0600000000000000" pitchFamily="34" charset="-122"/>
                  <a:ea typeface="思源黑体 CN Medium" panose="020B0600000000000000" pitchFamily="34" charset="-122"/>
                </a:rPr>
                <a:t>04</a:t>
              </a:r>
              <a:endParaRPr lang="zh-CN" altLang="en-US" sz="2800" dirty="0">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31" name="矩形: 圆角 30"/>
            <p:cNvSpPr/>
            <p:nvPr>
              <p:custDataLst>
                <p:tags r:id="rId13"/>
              </p:custDataLst>
            </p:nvPr>
          </p:nvSpPr>
          <p:spPr>
            <a:xfrm>
              <a:off x="2177143" y="2177143"/>
              <a:ext cx="4383314" cy="899886"/>
            </a:xfrm>
            <a:prstGeom prst="roundRect">
              <a:avLst/>
            </a:prstGeom>
            <a:solidFill>
              <a:sysClr val="window" lastClr="FFFFFF"/>
            </a:solidFill>
            <a:ln>
              <a:solidFill>
                <a:srgbClr val="2C8C2E">
                  <a:alpha val="76000"/>
                </a:srgbClr>
              </a:solid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zh-CN" altLang="en-US" sz="32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结论</a:t>
              </a:r>
              <a:endParaRPr lang="zh-CN" altLang="en-US" sz="3200" dirty="0">
                <a:solidFill>
                  <a:srgbClr val="262626"/>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gr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34" presetClass="emph" presetSubtype="0" fill="hold" grpId="1" nodeType="withEffect">
                                  <p:stCondLst>
                                    <p:cond delay="0"/>
                                  </p:stCondLst>
                                  <p:iterate type="lt">
                                    <p:tmPct val="10000"/>
                                  </p:iterate>
                                  <p:childTnLst>
                                    <p:animMotion origin="layout" path="M -2.70833E-6 3.7037E-6 L -2.70833E-6 -0.07223 " pathEditMode="relative" rAng="0" ptsTypes="AA">
                                      <p:cBhvr>
                                        <p:cTn id="9" dur="250" accel="50000" decel="50000" autoRev="1" fill="hold">
                                          <p:stCondLst>
                                            <p:cond delay="0"/>
                                          </p:stCondLst>
                                        </p:cTn>
                                        <p:tgtEl>
                                          <p:spTgt spid="23"/>
                                        </p:tgtEl>
                                        <p:attrNameLst>
                                          <p:attrName>ppt_x</p:attrName>
                                          <p:attrName>ppt_y</p:attrName>
                                        </p:attrNameLst>
                                      </p:cBhvr>
                                      <p:rCtr x="0" y="-3611"/>
                                    </p:animMotion>
                                    <p:animRot by="1500000">
                                      <p:cBhvr>
                                        <p:cTn id="10" dur="125" fill="hold">
                                          <p:stCondLst>
                                            <p:cond delay="0"/>
                                          </p:stCondLst>
                                        </p:cTn>
                                        <p:tgtEl>
                                          <p:spTgt spid="23"/>
                                        </p:tgtEl>
                                        <p:attrNameLst>
                                          <p:attrName>r</p:attrName>
                                        </p:attrNameLst>
                                      </p:cBhvr>
                                    </p:animRot>
                                    <p:animRot by="-1500000">
                                      <p:cBhvr>
                                        <p:cTn id="11" dur="125" fill="hold">
                                          <p:stCondLst>
                                            <p:cond delay="125"/>
                                          </p:stCondLst>
                                        </p:cTn>
                                        <p:tgtEl>
                                          <p:spTgt spid="23"/>
                                        </p:tgtEl>
                                        <p:attrNameLst>
                                          <p:attrName>r</p:attrName>
                                        </p:attrNameLst>
                                      </p:cBhvr>
                                    </p:animRot>
                                    <p:animRot by="-1500000">
                                      <p:cBhvr>
                                        <p:cTn id="12" dur="125" fill="hold">
                                          <p:stCondLst>
                                            <p:cond delay="250"/>
                                          </p:stCondLst>
                                        </p:cTn>
                                        <p:tgtEl>
                                          <p:spTgt spid="23"/>
                                        </p:tgtEl>
                                        <p:attrNameLst>
                                          <p:attrName>r</p:attrName>
                                        </p:attrNameLst>
                                      </p:cBhvr>
                                    </p:animRot>
                                    <p:animRot by="1500000">
                                      <p:cBhvr>
                                        <p:cTn id="13" dur="125" fill="hold">
                                          <p:stCondLst>
                                            <p:cond delay="375"/>
                                          </p:stCondLst>
                                        </p:cTn>
                                        <p:tgtEl>
                                          <p:spTgt spid="23"/>
                                        </p:tgtEl>
                                        <p:attrNameLst>
                                          <p:attrName>r</p:attrName>
                                        </p:attrNameLst>
                                      </p:cBhvr>
                                    </p:animRot>
                                  </p:childTnLst>
                                </p:cTn>
                              </p:par>
                            </p:childTnLst>
                          </p:cTn>
                        </p:par>
                        <p:par>
                          <p:cTn id="14" fill="hold">
                            <p:stCondLst>
                              <p:cond delay="600"/>
                            </p:stCondLst>
                            <p:childTnLst>
                              <p:par>
                                <p:cTn id="15" presetID="10" presetClass="entr" presetSubtype="0" fill="hold" grpId="0" nodeType="afterEffect">
                                  <p:stCondLst>
                                    <p:cond delay="0"/>
                                  </p:stCondLst>
                                  <p:iterate type="lt">
                                    <p:tmPct val="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34" presetClass="emph" presetSubtype="0" fill="hold" grpId="1" nodeType="withEffect">
                                  <p:stCondLst>
                                    <p:cond delay="0"/>
                                  </p:stCondLst>
                                  <p:iterate type="lt">
                                    <p:tmPct val="10000"/>
                                  </p:iterate>
                                  <p:childTnLst>
                                    <p:animMotion origin="layout" path="M 8.33333E-7 -1.48148E-6 L 8.33333E-7 -0.07222 " pathEditMode="relative" rAng="0" ptsTypes="AA">
                                      <p:cBhvr>
                                        <p:cTn id="19" dur="250" accel="50000" decel="50000" autoRev="1" fill="hold">
                                          <p:stCondLst>
                                            <p:cond delay="0"/>
                                          </p:stCondLst>
                                        </p:cTn>
                                        <p:tgtEl>
                                          <p:spTgt spid="3"/>
                                        </p:tgtEl>
                                        <p:attrNameLst>
                                          <p:attrName>ppt_x</p:attrName>
                                          <p:attrName>ppt_y</p:attrName>
                                        </p:attrNameLst>
                                      </p:cBhvr>
                                      <p:rCtr x="0" y="-3611"/>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450"/>
                            </p:stCondLst>
                            <p:childTnLst>
                              <p:par>
                                <p:cTn id="25" presetID="10" presetClass="entr" presetSubtype="0" decel="10000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stCondLst>
                                            <p:cond delay="0"/>
                                          </p:stCondLst>
                                        </p:cTn>
                                        <p:tgtEl>
                                          <p:spTgt spid="17"/>
                                        </p:tgtEl>
                                      </p:cBhvr>
                                    </p:animEffect>
                                    <p:anim to="0" calcmode="lin" valueType="num">
                                      <p:cBhvr>
                                        <p:cTn id="28" dur="500" fill="hold">
                                          <p:stCondLst>
                                            <p:cond delay="0"/>
                                          </p:stCondLst>
                                        </p:cTn>
                                        <p:tgtEl>
                                          <p:spTgt spid="17"/>
                                        </p:tgtEl>
                                        <p:attrNameLst>
                                          <p:attrName>ppt_x</p:attrName>
                                        </p:attrNameLst>
                                      </p:cBhvr>
                                      <p:tavLst>
                                        <p:tav tm="0">
                                          <p:val>
                                            <p:strVal val="#ppt_x+.05"/>
                                          </p:val>
                                        </p:tav>
                                        <p:tav tm="100000">
                                          <p:val>
                                            <p:strVal val="#ppt_x"/>
                                          </p:val>
                                        </p:tav>
                                      </p:tavLst>
                                    </p:anim>
                                  </p:childTnLst>
                                </p:cTn>
                              </p:par>
                            </p:childTnLst>
                          </p:cTn>
                        </p:par>
                        <p:par>
                          <p:cTn id="29" fill="hold">
                            <p:stCondLst>
                              <p:cond delay="1950"/>
                            </p:stCondLst>
                            <p:childTnLst>
                              <p:par>
                                <p:cTn id="30" presetID="10" presetClass="entr" presetSubtype="0" decel="10000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stCondLst>
                                            <p:cond delay="0"/>
                                          </p:stCondLst>
                                        </p:cTn>
                                        <p:tgtEl>
                                          <p:spTgt spid="21"/>
                                        </p:tgtEl>
                                      </p:cBhvr>
                                    </p:animEffect>
                                    <p:anim to="0" calcmode="lin" valueType="num">
                                      <p:cBhvr>
                                        <p:cTn id="33" dur="500" fill="hold">
                                          <p:stCondLst>
                                            <p:cond delay="0"/>
                                          </p:stCondLst>
                                        </p:cTn>
                                        <p:tgtEl>
                                          <p:spTgt spid="21"/>
                                        </p:tgtEl>
                                        <p:attrNameLst>
                                          <p:attrName>ppt_x</p:attrName>
                                        </p:attrNameLst>
                                      </p:cBhvr>
                                      <p:tavLst>
                                        <p:tav tm="0">
                                          <p:val>
                                            <p:strVal val="#ppt_x+.05"/>
                                          </p:val>
                                        </p:tav>
                                        <p:tav tm="100000">
                                          <p:val>
                                            <p:strVal val="#ppt_x"/>
                                          </p:val>
                                        </p:tav>
                                      </p:tavLst>
                                    </p:anim>
                                  </p:childTnLst>
                                </p:cTn>
                              </p:par>
                            </p:childTnLst>
                          </p:cTn>
                        </p:par>
                        <p:par>
                          <p:cTn id="34" fill="hold">
                            <p:stCondLst>
                              <p:cond delay="2450"/>
                            </p:stCondLst>
                            <p:childTnLst>
                              <p:par>
                                <p:cTn id="35" presetID="10" presetClass="entr" presetSubtype="0" decel="10000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stCondLst>
                                            <p:cond delay="0"/>
                                          </p:stCondLst>
                                        </p:cTn>
                                        <p:tgtEl>
                                          <p:spTgt spid="18"/>
                                        </p:tgtEl>
                                      </p:cBhvr>
                                    </p:animEffect>
                                    <p:anim to="0" calcmode="lin" valueType="num">
                                      <p:cBhvr>
                                        <p:cTn id="38" dur="500" fill="hold">
                                          <p:stCondLst>
                                            <p:cond delay="0"/>
                                          </p:stCondLst>
                                        </p:cTn>
                                        <p:tgtEl>
                                          <p:spTgt spid="18"/>
                                        </p:tgtEl>
                                        <p:attrNameLst>
                                          <p:attrName>ppt_x</p:attrName>
                                        </p:attrNameLst>
                                      </p:cBhvr>
                                      <p:tavLst>
                                        <p:tav tm="0">
                                          <p:val>
                                            <p:strVal val="#ppt_x+.05"/>
                                          </p:val>
                                        </p:tav>
                                        <p:tav tm="100000">
                                          <p:val>
                                            <p:strVal val="#ppt_x"/>
                                          </p:val>
                                        </p:tav>
                                      </p:tavLst>
                                    </p:anim>
                                  </p:childTnLst>
                                </p:cTn>
                              </p:par>
                            </p:childTnLst>
                          </p:cTn>
                        </p:par>
                        <p:par>
                          <p:cTn id="39" fill="hold">
                            <p:stCondLst>
                              <p:cond delay="2950"/>
                            </p:stCondLst>
                            <p:childTnLst>
                              <p:par>
                                <p:cTn id="40" presetID="10" presetClass="entr" presetSubtype="0" decel="10000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stCondLst>
                                            <p:cond delay="0"/>
                                          </p:stCondLst>
                                        </p:cTn>
                                        <p:tgtEl>
                                          <p:spTgt spid="27"/>
                                        </p:tgtEl>
                                      </p:cBhvr>
                                    </p:animEffect>
                                    <p:anim to="0" calcmode="lin" valueType="num">
                                      <p:cBhvr>
                                        <p:cTn id="43" dur="500" fill="hold">
                                          <p:stCondLst>
                                            <p:cond delay="0"/>
                                          </p:stCondLst>
                                        </p:cTn>
                                        <p:tgtEl>
                                          <p:spTgt spid="27"/>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9333" y="374015"/>
            <a:ext cx="6473824" cy="645160"/>
          </a:xfrm>
          <a:prstGeom prst="rect">
            <a:avLst/>
          </a:prstGeom>
          <a:noFill/>
        </p:spPr>
        <p:txBody>
          <a:bodyPr wrap="square" rtlCol="0">
            <a:spAutoFit/>
          </a:bodyPr>
          <a:p>
            <a:pPr algn="l"/>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植物基饮食的</a:t>
            </a:r>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概念</a:t>
            </a:r>
            <a:endPar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4" name="图片 3" descr="4563682325aaa1c464ff925bed3d8c56"/>
          <p:cNvPicPr>
            <a:picLocks noChangeAspect="1"/>
          </p:cNvPicPr>
          <p:nvPr/>
        </p:nvPicPr>
        <p:blipFill>
          <a:blip r:embed="rId1"/>
          <a:stretch>
            <a:fillRect/>
          </a:stretch>
        </p:blipFill>
        <p:spPr>
          <a:xfrm>
            <a:off x="314325" y="323850"/>
            <a:ext cx="695325" cy="695325"/>
          </a:xfrm>
          <a:prstGeom prst="rect">
            <a:avLst/>
          </a:prstGeom>
        </p:spPr>
      </p:pic>
      <p:sp>
        <p:nvSpPr>
          <p:cNvPr id="7" name="菱形 6"/>
          <p:cNvSpPr/>
          <p:nvPr>
            <p:custDataLst>
              <p:tags r:id="rId2"/>
            </p:custDataLst>
          </p:nvPr>
        </p:nvSpPr>
        <p:spPr>
          <a:xfrm>
            <a:off x="126365" y="160655"/>
            <a:ext cx="538480" cy="538480"/>
          </a:xfrm>
          <a:prstGeom prst="diamond">
            <a:avLst/>
          </a:prstGeom>
          <a:gradFill>
            <a:gsLst>
              <a:gs pos="51000">
                <a:srgbClr val="78D390">
                  <a:lumMod val="60000"/>
                  <a:lumOff val="40000"/>
                </a:srgbClr>
              </a:gs>
              <a:gs pos="0">
                <a:srgbClr val="78D390">
                  <a:lumMod val="40000"/>
                  <a:lumOff val="60000"/>
                </a:srgbClr>
              </a:gs>
              <a:gs pos="100000">
                <a:srgbClr val="78D390"/>
              </a:gs>
            </a:gsLst>
            <a:lin ang="135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pic>
        <p:nvPicPr>
          <p:cNvPr id="6" name="图片 2" descr="343435383038363b343532323338393bbacfd7f7bbfad6c6"/>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4637088" y="2044383"/>
            <a:ext cx="802640" cy="802640"/>
          </a:xfrm>
          <a:prstGeom prst="rect">
            <a:avLst/>
          </a:prstGeom>
          <a:effectLst>
            <a:reflection blurRad="6350" stA="52000" endA="300" endPos="35000" dir="5400000" sy="-100000" algn="bl" rotWithShape="0"/>
          </a:effectLst>
        </p:spPr>
      </p:pic>
      <p:pic>
        <p:nvPicPr>
          <p:cNvPr id="9" name="图片 3" descr="343435383038363b343532323339323bc6b7c5c6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6738938" y="2069783"/>
            <a:ext cx="751840" cy="751840"/>
          </a:xfrm>
          <a:prstGeom prst="rect">
            <a:avLst/>
          </a:prstGeom>
          <a:effectLst>
            <a:reflection blurRad="6350" stA="52000" endA="300" endPos="35000" dir="5400000" sy="-100000" algn="bl" rotWithShape="0"/>
          </a:effectLst>
        </p:spPr>
      </p:pic>
      <p:pic>
        <p:nvPicPr>
          <p:cNvPr id="10" name="图片 8" descr="343435383036303b343532343134393bcdb7c4d4b7e7b1a9"/>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4663123" y="4037648"/>
            <a:ext cx="750570" cy="750570"/>
          </a:xfrm>
          <a:prstGeom prst="rect">
            <a:avLst/>
          </a:prstGeom>
          <a:effectLst>
            <a:reflection blurRad="6350" stA="52000" endA="300" endPos="35000" dir="5400000" sy="-100000" algn="bl" rotWithShape="0"/>
          </a:effectLst>
        </p:spPr>
      </p:pic>
      <p:sp>
        <p:nvSpPr>
          <p:cNvPr id="18" name="文本框 13"/>
          <p:cNvSpPr txBox="1"/>
          <p:nvPr>
            <p:custDataLst>
              <p:tags r:id="rId12"/>
            </p:custDataLst>
          </p:nvPr>
        </p:nvSpPr>
        <p:spPr>
          <a:xfrm>
            <a:off x="314325" y="2346960"/>
            <a:ext cx="3158490" cy="398780"/>
          </a:xfrm>
          <a:prstGeom prst="rect">
            <a:avLst/>
          </a:prstGeom>
          <a:noFill/>
        </p:spPr>
        <p:txBody>
          <a:bodyPr wrap="square" bIns="0" rtlCol="0">
            <a:noAutofit/>
          </a:bodyPr>
          <a:p>
            <a:pPr algn="r"/>
            <a:r>
              <a:rPr lang="zh-CN" altLang="en-US" sz="4000" spc="300">
                <a:solidFill>
                  <a:srgbClr val="098902"/>
                </a:solidFill>
                <a:latin typeface="思源黑体 CN Heavy" panose="020B0A00000000000000" charset="-122"/>
                <a:ea typeface="思源黑体 CN Heavy" panose="020B0A00000000000000" charset="-122"/>
              </a:rPr>
              <a:t>概念</a:t>
            </a:r>
            <a:endParaRPr lang="zh-CN" altLang="en-US" sz="4000" spc="300">
              <a:solidFill>
                <a:srgbClr val="098902"/>
              </a:solidFill>
              <a:latin typeface="思源黑体 CN Heavy" panose="020B0A00000000000000" charset="-122"/>
              <a:ea typeface="思源黑体 CN Heavy" panose="020B0A00000000000000" charset="-122"/>
            </a:endParaRPr>
          </a:p>
        </p:txBody>
      </p:sp>
      <p:cxnSp>
        <p:nvCxnSpPr>
          <p:cNvPr id="24" name="直接箭头连接符 35"/>
          <p:cNvCxnSpPr/>
          <p:nvPr>
            <p:custDataLst>
              <p:tags r:id="rId13"/>
            </p:custDataLst>
          </p:nvPr>
        </p:nvCxnSpPr>
        <p:spPr>
          <a:xfrm>
            <a:off x="1861185" y="2944495"/>
            <a:ext cx="1970405" cy="0"/>
          </a:xfrm>
          <a:prstGeom prst="straightConnector1">
            <a:avLst/>
          </a:prstGeom>
          <a:ln w="12700">
            <a:solidFill>
              <a:srgbClr val="78D390"/>
            </a:solidFill>
            <a:headEnd type="oval"/>
            <a:tailEnd type="none"/>
          </a:ln>
        </p:spPr>
        <p:style>
          <a:lnRef idx="1">
            <a:srgbClr val="098902"/>
          </a:lnRef>
          <a:fillRef idx="0">
            <a:srgbClr val="098902"/>
          </a:fillRef>
          <a:effectRef idx="0">
            <a:srgbClr val="098902"/>
          </a:effectRef>
          <a:fontRef idx="minor">
            <a:srgbClr val="000000"/>
          </a:fontRef>
        </p:style>
      </p:cxnSp>
      <p:sp>
        <p:nvSpPr>
          <p:cNvPr id="25" name="泪滴形 4"/>
          <p:cNvSpPr/>
          <p:nvPr>
            <p:custDataLst>
              <p:tags r:id="rId14"/>
            </p:custDataLst>
          </p:nvPr>
        </p:nvSpPr>
        <p:spPr>
          <a:xfrm flipH="1">
            <a:off x="4197350" y="2362835"/>
            <a:ext cx="1682115" cy="1682115"/>
          </a:xfrm>
          <a:prstGeom prst="teardrop">
            <a:avLst/>
          </a:prstGeom>
          <a:gradFill>
            <a:gsLst>
              <a:gs pos="51000">
                <a:srgbClr val="4AC44A">
                  <a:lumMod val="60000"/>
                  <a:lumOff val="40000"/>
                </a:srgbClr>
              </a:gs>
              <a:gs pos="0">
                <a:srgbClr val="4AC44A">
                  <a:lumMod val="40000"/>
                  <a:lumOff val="60000"/>
                </a:srgbClr>
              </a:gs>
              <a:gs pos="100000">
                <a:srgbClr val="4AC44A"/>
              </a:gs>
            </a:gsLst>
            <a:lin ang="27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27" name="泪滴形 38"/>
          <p:cNvSpPr/>
          <p:nvPr>
            <p:custDataLst>
              <p:tags r:id="rId15"/>
            </p:custDataLst>
          </p:nvPr>
        </p:nvSpPr>
        <p:spPr>
          <a:xfrm>
            <a:off x="6273800" y="2362835"/>
            <a:ext cx="1682115" cy="1682115"/>
          </a:xfrm>
          <a:prstGeom prst="teardrop">
            <a:avLst/>
          </a:prstGeom>
          <a:gradFill>
            <a:gsLst>
              <a:gs pos="51000">
                <a:srgbClr val="4AC44A">
                  <a:lumMod val="60000"/>
                  <a:lumOff val="40000"/>
                </a:srgbClr>
              </a:gs>
              <a:gs pos="0">
                <a:srgbClr val="4AC44A">
                  <a:lumMod val="40000"/>
                  <a:lumOff val="60000"/>
                </a:srgbClr>
              </a:gs>
              <a:gs pos="100000">
                <a:srgbClr val="4AC44A"/>
              </a:gs>
            </a:gsLst>
            <a:lin ang="27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28" name="文本框 57"/>
          <p:cNvSpPr txBox="1"/>
          <p:nvPr>
            <p:custDataLst>
              <p:tags r:id="rId16"/>
            </p:custDataLst>
          </p:nvPr>
        </p:nvSpPr>
        <p:spPr>
          <a:xfrm flipH="1">
            <a:off x="8225790" y="2362835"/>
            <a:ext cx="3158490" cy="398780"/>
          </a:xfrm>
          <a:prstGeom prst="rect">
            <a:avLst/>
          </a:prstGeom>
          <a:noFill/>
        </p:spPr>
        <p:txBody>
          <a:bodyPr wrap="square" bIns="0" rtlCol="0">
            <a:noAutofit/>
          </a:bodyPr>
          <a:p>
            <a:pPr algn="l"/>
            <a:r>
              <a:rPr lang="zh-CN" altLang="en-US" sz="4000" spc="300">
                <a:solidFill>
                  <a:srgbClr val="098902"/>
                </a:solidFill>
                <a:latin typeface="思源黑体 CN Heavy" panose="020B0A00000000000000" charset="-122"/>
                <a:ea typeface="思源黑体 CN Heavy" panose="020B0A00000000000000" charset="-122"/>
              </a:rPr>
              <a:t>普及情况</a:t>
            </a:r>
            <a:endParaRPr lang="zh-CN" altLang="en-US" sz="4000" spc="300">
              <a:solidFill>
                <a:srgbClr val="098902"/>
              </a:solidFill>
              <a:latin typeface="思源黑体 CN Heavy" panose="020B0A00000000000000" charset="-122"/>
              <a:ea typeface="思源黑体 CN Heavy" panose="020B0A00000000000000" charset="-122"/>
            </a:endParaRPr>
          </a:p>
        </p:txBody>
      </p:sp>
      <p:cxnSp>
        <p:nvCxnSpPr>
          <p:cNvPr id="34" name="直接箭头连接符 59"/>
          <p:cNvCxnSpPr/>
          <p:nvPr>
            <p:custDataLst>
              <p:tags r:id="rId17"/>
            </p:custDataLst>
          </p:nvPr>
        </p:nvCxnSpPr>
        <p:spPr>
          <a:xfrm flipH="1">
            <a:off x="8332470" y="2944495"/>
            <a:ext cx="1970405" cy="0"/>
          </a:xfrm>
          <a:prstGeom prst="straightConnector1">
            <a:avLst/>
          </a:prstGeom>
          <a:ln w="12700">
            <a:solidFill>
              <a:srgbClr val="78D390"/>
            </a:solidFill>
            <a:headEnd type="oval"/>
            <a:tailEnd type="none"/>
          </a:ln>
        </p:spPr>
        <p:style>
          <a:lnRef idx="1">
            <a:srgbClr val="098902"/>
          </a:lnRef>
          <a:fillRef idx="0">
            <a:srgbClr val="098902"/>
          </a:fillRef>
          <a:effectRef idx="0">
            <a:srgbClr val="098902"/>
          </a:effectRef>
          <a:fontRef idx="minor">
            <a:srgbClr val="000000"/>
          </a:fontRef>
        </p:style>
      </p:cxnSp>
      <p:sp>
        <p:nvSpPr>
          <p:cNvPr id="37" name="菱形 36"/>
          <p:cNvSpPr/>
          <p:nvPr>
            <p:custDataLst>
              <p:tags r:id="rId18"/>
            </p:custDataLst>
          </p:nvPr>
        </p:nvSpPr>
        <p:spPr>
          <a:xfrm>
            <a:off x="126365" y="160655"/>
            <a:ext cx="538480" cy="538480"/>
          </a:xfrm>
          <a:prstGeom prst="diamond">
            <a:avLst/>
          </a:prstGeom>
          <a:gradFill>
            <a:gsLst>
              <a:gs pos="51000">
                <a:srgbClr val="78D390">
                  <a:lumMod val="60000"/>
                  <a:lumOff val="40000"/>
                </a:srgbClr>
              </a:gs>
              <a:gs pos="0">
                <a:srgbClr val="78D390">
                  <a:lumMod val="40000"/>
                  <a:lumOff val="60000"/>
                </a:srgbClr>
              </a:gs>
              <a:gs pos="100000">
                <a:srgbClr val="78D390"/>
              </a:gs>
            </a:gsLst>
            <a:lin ang="13500000" scaled="0"/>
          </a:gra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pic>
        <p:nvPicPr>
          <p:cNvPr id="40" name="图片 1" descr="343435383038363b343532323338393bbacfd7f7bbfad6c6"/>
          <p:cNvPicPr>
            <a:picLocks noChangeAspect="1"/>
          </p:cNvPicPr>
          <p:nvPr>
            <p:custDataLst>
              <p:tags r:id="rId19"/>
            </p:custDataLst>
          </p:nvPr>
        </p:nvPicPr>
        <p:blipFill>
          <a:blip r:embed="rId4">
            <a:extLst>
              <a:ext uri="{96DAC541-7B7A-43D3-8B79-37D633B846F1}">
                <asvg:svgBlip xmlns:asvg="http://schemas.microsoft.com/office/drawing/2016/SVG/main" r:embed="rId5"/>
              </a:ext>
            </a:extLst>
          </a:blip>
          <a:stretch>
            <a:fillRect/>
          </a:stretch>
        </p:blipFill>
        <p:spPr>
          <a:xfrm>
            <a:off x="4637088" y="2802573"/>
            <a:ext cx="802640" cy="802640"/>
          </a:xfrm>
          <a:prstGeom prst="rect">
            <a:avLst/>
          </a:prstGeom>
          <a:effectLst>
            <a:reflection blurRad="6350" stA="52000" endA="300" endPos="35000" dir="5400000" sy="-100000" algn="bl" rotWithShape="0"/>
          </a:effectLst>
        </p:spPr>
      </p:pic>
      <p:pic>
        <p:nvPicPr>
          <p:cNvPr id="41" name="图片 3" descr="343435383038363b343532323339323bc6b7c5c6b9dcc0ed"/>
          <p:cNvPicPr>
            <a:picLocks noChangeAspect="1"/>
          </p:cNvPicPr>
          <p:nvPr>
            <p:custDataLst>
              <p:tags r:id="rId20"/>
            </p:custDataLst>
          </p:nvPr>
        </p:nvPicPr>
        <p:blipFill>
          <a:blip r:embed="rId7">
            <a:extLst>
              <a:ext uri="{96DAC541-7B7A-43D3-8B79-37D633B846F1}">
                <asvg:svgBlip xmlns:asvg="http://schemas.microsoft.com/office/drawing/2016/SVG/main" r:embed="rId8"/>
              </a:ext>
            </a:extLst>
          </a:blip>
          <a:stretch>
            <a:fillRect/>
          </a:stretch>
        </p:blipFill>
        <p:spPr>
          <a:xfrm>
            <a:off x="6738938" y="2827973"/>
            <a:ext cx="751840" cy="751840"/>
          </a:xfrm>
          <a:prstGeom prst="rect">
            <a:avLst/>
          </a:prstGeom>
          <a:effectLst>
            <a:reflection blurRad="6350" stA="52000" endA="300" endPos="35000" dir="5400000" sy="-100000" algn="bl" rotWithShape="0"/>
          </a:effectLst>
        </p:spPr>
      </p:pic>
      <p:sp>
        <p:nvSpPr>
          <p:cNvPr id="43" name="文字方塊 42"/>
          <p:cNvSpPr txBox="1"/>
          <p:nvPr/>
        </p:nvSpPr>
        <p:spPr>
          <a:xfrm>
            <a:off x="887095" y="3187065"/>
            <a:ext cx="3310255" cy="2632075"/>
          </a:xfrm>
          <a:prstGeom prst="rect">
            <a:avLst/>
          </a:prstGeom>
          <a:noFill/>
        </p:spPr>
        <p:txBody>
          <a:bodyPr wrap="square" rtlCol="0">
            <a:noAutofit/>
          </a:bodyPr>
          <a:p>
            <a:r>
              <a:rPr lang="zh-CN" altLang="en-US" sz="2000">
                <a:latin typeface="SimSun" charset="0"/>
                <a:ea typeface="SimSun" charset="0"/>
              </a:rPr>
              <a:t>植物基饮食是一种以植物性食物为主要的饮食方式，包括蔬菜、水果、全谷物等等，当然也包括以植物性食材为主要基础原料做出来的各种丰富口味和形式的食品，如人造肉、植物奶、植物蛋等等。</a:t>
            </a:r>
            <a:endParaRPr lang="zh-CN" altLang="en-US" sz="2000">
              <a:latin typeface="SimSun" charset="0"/>
              <a:ea typeface="SimSun" charset="0"/>
            </a:endParaRPr>
          </a:p>
        </p:txBody>
      </p:sp>
      <p:sp>
        <p:nvSpPr>
          <p:cNvPr id="44" name="文字方塊 43"/>
          <p:cNvSpPr txBox="1"/>
          <p:nvPr/>
        </p:nvSpPr>
        <p:spPr>
          <a:xfrm>
            <a:off x="8135620" y="3180080"/>
            <a:ext cx="3692525" cy="2553335"/>
          </a:xfrm>
          <a:prstGeom prst="rect">
            <a:avLst/>
          </a:prstGeom>
          <a:noFill/>
        </p:spPr>
        <p:txBody>
          <a:bodyPr wrap="square" rtlCol="0">
            <a:spAutoFit/>
          </a:bodyPr>
          <a:p>
            <a:r>
              <a:rPr lang="zh-CN" altLang="zh-TW" sz="2000">
                <a:latin typeface="SimSun" charset="0"/>
                <a:ea typeface="SimSun" charset="0"/>
                <a:cs typeface="SimSun" charset="0"/>
              </a:rPr>
              <a:t>植物基饮食在全球范围内逐渐普及，尤其是在年轻消费群体中受到了热烈欢迎。</a:t>
            </a:r>
            <a:endParaRPr lang="zh-CN" altLang="zh-TW" sz="2000">
              <a:latin typeface="SimSun" charset="0"/>
              <a:ea typeface="SimSun" charset="0"/>
              <a:cs typeface="SimSun" charset="0"/>
            </a:endParaRPr>
          </a:p>
          <a:p>
            <a:r>
              <a:rPr lang="zh-CN" altLang="zh-TW" sz="2000">
                <a:latin typeface="SimSun" charset="0"/>
                <a:ea typeface="SimSun" charset="0"/>
                <a:cs typeface="SimSun" charset="0"/>
              </a:rPr>
              <a:t>全球素食风味市场预计在202</a:t>
            </a:r>
            <a:r>
              <a:rPr lang="en-US" altLang="zh-CN" sz="2000">
                <a:latin typeface="SimSun" charset="0"/>
                <a:ea typeface="SimSun" charset="0"/>
                <a:cs typeface="SimSun" charset="0"/>
              </a:rPr>
              <a:t>5</a:t>
            </a:r>
            <a:r>
              <a:rPr lang="zh-CN" altLang="zh-TW" sz="2000">
                <a:latin typeface="SimSun" charset="0"/>
                <a:ea typeface="SimSun" charset="0"/>
                <a:cs typeface="SimSun" charset="0"/>
              </a:rPr>
              <a:t>年将达到110亿美元，并且预计到203</a:t>
            </a:r>
            <a:r>
              <a:rPr lang="en-US" altLang="zh-CN" sz="2000">
                <a:latin typeface="SimSun" charset="0"/>
                <a:ea typeface="SimSun" charset="0"/>
                <a:cs typeface="SimSun" charset="0"/>
              </a:rPr>
              <a:t>5</a:t>
            </a:r>
            <a:r>
              <a:rPr lang="zh-CN" altLang="zh-TW" sz="2000">
                <a:latin typeface="SimSun" charset="0"/>
                <a:ea typeface="SimSun" charset="0"/>
                <a:cs typeface="SimSun" charset="0"/>
              </a:rPr>
              <a:t>年将以5.2%的复合年增长率稳步增长，市场估值将达到183亿美元‌。</a:t>
            </a:r>
            <a:endParaRPr lang="zh-CN" altLang="zh-TW" sz="2000">
              <a:latin typeface="SimSun" charset="0"/>
              <a:ea typeface="SimSun" charset="0"/>
              <a:cs typeface="SimSun"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stCondLst>
                                            <p:cond delay="0"/>
                                          </p:stCondLst>
                                        </p:cTn>
                                        <p:tgtEl>
                                          <p:spTgt spid="2"/>
                                        </p:tgtEl>
                                      </p:cBhvr>
                                    </p:animEffect>
                                    <p:anim to="0" calcmode="lin" valueType="num">
                                      <p:cBhvr>
                                        <p:cTn id="8" dur="500" fill="hold">
                                          <p:stCondLst>
                                            <p:cond delay="0"/>
                                          </p:stCondLst>
                                        </p:cTn>
                                        <p:tgtEl>
                                          <p:spTgt spid="2"/>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21814"/>
            <a:ext cx="12192000" cy="7260404"/>
          </a:xfrm>
          <a:prstGeom prst="rect">
            <a:avLst/>
          </a:prstGeom>
        </p:spPr>
      </p:pic>
      <p:pic>
        <p:nvPicPr>
          <p:cNvPr id="2" name="图片 1" descr="697"/>
          <p:cNvPicPr>
            <a:picLocks noChangeAspect="1"/>
          </p:cNvPicPr>
          <p:nvPr/>
        </p:nvPicPr>
        <p:blipFill>
          <a:blip r:embed="rId2"/>
          <a:stretch>
            <a:fillRect/>
          </a:stretch>
        </p:blipFill>
        <p:spPr>
          <a:xfrm>
            <a:off x="1590675" y="857885"/>
            <a:ext cx="8860790" cy="5590540"/>
          </a:xfrm>
          <a:prstGeom prst="rect">
            <a:avLst/>
          </a:prstGeom>
        </p:spPr>
      </p:pic>
      <p:sp>
        <p:nvSpPr>
          <p:cNvPr id="34" name="文本框 33"/>
          <p:cNvSpPr txBox="1"/>
          <p:nvPr/>
        </p:nvSpPr>
        <p:spPr>
          <a:xfrm>
            <a:off x="1117600" y="3429000"/>
            <a:ext cx="9806305" cy="922020"/>
          </a:xfrm>
          <a:prstGeom prst="rect">
            <a:avLst/>
          </a:prstGeom>
          <a:noFill/>
        </p:spPr>
        <p:txBody>
          <a:bodyPr wrap="square" rtlCol="0">
            <a:spAutoFit/>
          </a:bodyPr>
          <a:p>
            <a:pPr algn="ctr"/>
            <a:r>
              <a:rPr lang="zh-CN" altLang="en-US" sz="54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植物基饮食对环境的影响</a:t>
            </a:r>
            <a:endParaRPr lang="zh-CN" altLang="en-US" sz="54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sp>
        <p:nvSpPr>
          <p:cNvPr id="7" name="矩形: 圆角 6"/>
          <p:cNvSpPr/>
          <p:nvPr/>
        </p:nvSpPr>
        <p:spPr>
          <a:xfrm>
            <a:off x="4622893" y="1926771"/>
            <a:ext cx="2801257" cy="899885"/>
          </a:xfrm>
          <a:prstGeom prst="roundRect">
            <a:avLst>
              <a:gd name="adj" fmla="val 50000"/>
            </a:avLst>
          </a:prstGeom>
          <a:solidFill>
            <a:srgbClr val="2C8C2E"/>
          </a:solidFill>
          <a:ln>
            <a:noFill/>
          </a:ln>
        </p:spPr>
        <p:style>
          <a:lnRef idx="2">
            <a:srgbClr val="4472C4">
              <a:shade val="15000"/>
            </a:srgbClr>
          </a:lnRef>
          <a:fillRef idx="1">
            <a:srgbClr val="4472C4"/>
          </a:fillRef>
          <a:effectRef idx="0">
            <a:srgbClr val="4472C4"/>
          </a:effectRef>
          <a:fontRef idx="minor">
            <a:sysClr val="window" lastClr="FFFFFF"/>
          </a:fontRef>
        </p:style>
        <p:txBody>
          <a:bodyPr rtlCol="0" anchor="ctr"/>
          <a:p>
            <a:pPr algn="ctr"/>
            <a:r>
              <a:rPr lang="en-US" altLang="zh-CN" sz="3600" dirty="0">
                <a:solidFill>
                  <a:sysClr val="window" lastClr="FFFFFF"/>
                </a:solidFill>
                <a:latin typeface="思源宋体 CN Heavy" panose="02020900000000000000" pitchFamily="18" charset="-122"/>
                <a:ea typeface="思源宋体 CN Heavy" panose="02020900000000000000" pitchFamily="18" charset="-122"/>
              </a:rPr>
              <a:t>PART.02</a:t>
            </a:r>
            <a:endParaRPr lang="zh-CN" altLang="en-US" sz="3600" dirty="0">
              <a:solidFill>
                <a:sysClr val="window" lastClr="FFFFFF"/>
              </a:solidFill>
              <a:latin typeface="思源宋体 CN Heavy" panose="02020900000000000000" pitchFamily="18" charset="-122"/>
              <a:ea typeface="思源宋体 CN Heavy" panose="02020900000000000000" pitchFamily="18"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stCondLst>
                                            <p:cond delay="0"/>
                                          </p:stCondLst>
                                        </p:cTn>
                                        <p:tgtEl>
                                          <p:spTgt spid="7"/>
                                        </p:tgtEl>
                                      </p:cBhvr>
                                    </p:animEffect>
                                    <p:anim to="0" calcmode="lin" valueType="num">
                                      <p:cBhvr>
                                        <p:cTn id="8" dur="500" fill="hold">
                                          <p:stCondLst>
                                            <p:cond delay="0"/>
                                          </p:stCondLst>
                                        </p:cTn>
                                        <p:tgtEl>
                                          <p:spTgt spid="7"/>
                                        </p:tgtEl>
                                        <p:attrNameLst>
                                          <p:attrName>ppt_x</p:attrName>
                                        </p:attrNameLst>
                                      </p:cBhvr>
                                      <p:tavLst>
                                        <p:tav tm="0">
                                          <p:val>
                                            <p:strVal val="#ppt_x-.05"/>
                                          </p:val>
                                        </p:tav>
                                        <p:tav tm="100000">
                                          <p:val>
                                            <p:strVal val="#ppt_x"/>
                                          </p:val>
                                        </p:tav>
                                      </p:tavLst>
                                    </p:anim>
                                  </p:childTnLst>
                                </p:cTn>
                              </p:par>
                            </p:childTnLst>
                          </p:cTn>
                        </p:par>
                        <p:par>
                          <p:cTn id="9" fill="hold">
                            <p:stCondLst>
                              <p:cond delay="500"/>
                            </p:stCondLst>
                            <p:childTnLst>
                              <p:par>
                                <p:cTn id="10" presetID="10" presetClass="entr" presetSubtype="0" decel="10000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stCondLst>
                                            <p:cond delay="0"/>
                                          </p:stCondLst>
                                        </p:cTn>
                                        <p:tgtEl>
                                          <p:spTgt spid="34"/>
                                        </p:tgtEl>
                                      </p:cBhvr>
                                    </p:animEffect>
                                    <p:anim to="0" calcmode="lin" valueType="num">
                                      <p:cBhvr>
                                        <p:cTn id="13" dur="500" fill="hold">
                                          <p:stCondLst>
                                            <p:cond delay="0"/>
                                          </p:stCondLst>
                                        </p:cTn>
                                        <p:tgtEl>
                                          <p:spTgt spid="34"/>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9333" y="374015"/>
            <a:ext cx="6473824" cy="645160"/>
          </a:xfrm>
          <a:prstGeom prst="rect">
            <a:avLst/>
          </a:prstGeom>
          <a:noFill/>
        </p:spPr>
        <p:txBody>
          <a:bodyPr wrap="square" rtlCol="0">
            <a:spAutoFit/>
          </a:bodyPr>
          <a:lstStyle/>
          <a:p>
            <a:pPr algn="l"/>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减少温室气体的</a:t>
            </a:r>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排放</a:t>
            </a:r>
            <a:endPar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4" name="图片 3" descr="4563682325aaa1c464ff925bed3d8c56"/>
          <p:cNvPicPr>
            <a:picLocks noChangeAspect="1"/>
          </p:cNvPicPr>
          <p:nvPr/>
        </p:nvPicPr>
        <p:blipFill>
          <a:blip r:embed="rId1"/>
          <a:stretch>
            <a:fillRect/>
          </a:stretch>
        </p:blipFill>
        <p:spPr>
          <a:xfrm>
            <a:off x="314325" y="323850"/>
            <a:ext cx="695325" cy="695325"/>
          </a:xfrm>
          <a:prstGeom prst="rect">
            <a:avLst/>
          </a:prstGeom>
        </p:spPr>
      </p:pic>
      <p:sp>
        <p:nvSpPr>
          <p:cNvPr id="3" name="文字方塊 2"/>
          <p:cNvSpPr txBox="1"/>
          <p:nvPr/>
        </p:nvSpPr>
        <p:spPr>
          <a:xfrm>
            <a:off x="934720" y="2496185"/>
            <a:ext cx="4031615" cy="2676525"/>
          </a:xfrm>
          <a:prstGeom prst="rect">
            <a:avLst/>
          </a:prstGeom>
          <a:noFill/>
        </p:spPr>
        <p:txBody>
          <a:bodyPr wrap="square" rtlCol="0">
            <a:spAutoFit/>
          </a:bodyPr>
          <a:p>
            <a:r>
              <a:rPr lang="zh-CN" altLang="zh-TW" sz="2400">
                <a:latin typeface="SimSun" charset="0"/>
                <a:ea typeface="SimSun" charset="0"/>
                <a:cs typeface="SimSun" charset="0"/>
              </a:rPr>
              <a:t>如果用二氧化碳的释放量衡量，牲畜比汽车排放多 </a:t>
            </a:r>
            <a:r>
              <a:rPr lang="zh-CN" altLang="zh-TW" sz="2400">
                <a:solidFill>
                  <a:srgbClr val="FF0000"/>
                </a:solidFill>
                <a:latin typeface="SimSun" charset="0"/>
                <a:ea typeface="SimSun" charset="0"/>
                <a:cs typeface="SimSun" charset="0"/>
              </a:rPr>
              <a:t>18％</a:t>
            </a:r>
            <a:r>
              <a:rPr lang="zh-CN" altLang="zh-TW" sz="2400">
                <a:solidFill>
                  <a:schemeClr val="tx1"/>
                </a:solidFill>
                <a:latin typeface="SimSun" charset="0"/>
                <a:ea typeface="SimSun" charset="0"/>
                <a:cs typeface="SimSun" charset="0"/>
              </a:rPr>
              <a:t>.</a:t>
            </a:r>
            <a:r>
              <a:rPr lang="zh-CN" altLang="zh-TW" sz="2400">
                <a:latin typeface="SimSun" charset="0"/>
                <a:ea typeface="SimSun" charset="0"/>
                <a:cs typeface="SimSun" charset="0"/>
              </a:rPr>
              <a:t>如果用甲烷来衡量，</a:t>
            </a:r>
            <a:r>
              <a:rPr lang="zh-CN" altLang="zh-TW" sz="2400">
                <a:solidFill>
                  <a:srgbClr val="FF0000"/>
                </a:solidFill>
                <a:latin typeface="SimSun" charset="0"/>
                <a:ea typeface="SimSun" charset="0"/>
                <a:cs typeface="SimSun" charset="0"/>
              </a:rPr>
              <a:t>37%</a:t>
            </a:r>
            <a:r>
              <a:rPr lang="zh-CN" altLang="zh-TW" sz="2400">
                <a:latin typeface="SimSun" charset="0"/>
                <a:ea typeface="SimSun" charset="0"/>
                <a:cs typeface="SimSun" charset="0"/>
              </a:rPr>
              <a:t>的甲烷来自反刍牲畜的消化道。如果用一氧化二氮衡量，则人类活动释放的一氧化二氮 </a:t>
            </a:r>
            <a:r>
              <a:rPr lang="zh-CN" altLang="zh-TW" sz="2400">
                <a:solidFill>
                  <a:srgbClr val="FF0000"/>
                </a:solidFill>
                <a:latin typeface="SimSun" charset="0"/>
                <a:ea typeface="SimSun" charset="0"/>
                <a:cs typeface="SimSun" charset="0"/>
              </a:rPr>
              <a:t>65％</a:t>
            </a:r>
            <a:r>
              <a:rPr lang="zh-CN" altLang="zh-TW" sz="2400">
                <a:latin typeface="SimSun" charset="0"/>
                <a:ea typeface="SimSun" charset="0"/>
                <a:cs typeface="SimSun" charset="0"/>
              </a:rPr>
              <a:t>来自牲畜。</a:t>
            </a:r>
            <a:endParaRPr lang="zh-CN" altLang="zh-TW" sz="2400">
              <a:latin typeface="SimSun" charset="0"/>
              <a:ea typeface="SimSun" charset="0"/>
              <a:cs typeface="SimSun" charset="0"/>
            </a:endParaRPr>
          </a:p>
        </p:txBody>
      </p:sp>
      <p:sp>
        <p:nvSpPr>
          <p:cNvPr id="7" name="文字方塊 6"/>
          <p:cNvSpPr txBox="1"/>
          <p:nvPr/>
        </p:nvSpPr>
        <p:spPr>
          <a:xfrm>
            <a:off x="1324610" y="1116965"/>
            <a:ext cx="9928225" cy="645160"/>
          </a:xfrm>
          <a:prstGeom prst="rect">
            <a:avLst/>
          </a:prstGeom>
          <a:noFill/>
        </p:spPr>
        <p:txBody>
          <a:bodyPr wrap="square" rtlCol="0">
            <a:spAutoFit/>
          </a:bodyPr>
          <a:p>
            <a:r>
              <a:rPr lang="zh-CN" altLang="en-US" sz="3600">
                <a:solidFill>
                  <a:srgbClr val="FF0000"/>
                </a:solidFill>
              </a:rPr>
              <a:t>：畜牧业是温室气体排放的最大元凶之一！</a:t>
            </a:r>
            <a:endParaRPr lang="zh-CN" altLang="en-US" sz="3600">
              <a:solidFill>
                <a:srgbClr val="FF0000"/>
              </a:solidFill>
            </a:endParaRPr>
          </a:p>
        </p:txBody>
      </p:sp>
      <p:pic>
        <p:nvPicPr>
          <p:cNvPr id="8" name="圖片 7"/>
          <p:cNvPicPr>
            <a:picLocks noChangeAspect="1"/>
          </p:cNvPicPr>
          <p:nvPr/>
        </p:nvPicPr>
        <p:blipFill>
          <a:blip r:embed="rId2"/>
          <a:stretch>
            <a:fillRect/>
          </a:stretch>
        </p:blipFill>
        <p:spPr>
          <a:xfrm>
            <a:off x="314325" y="1116965"/>
            <a:ext cx="895350" cy="645160"/>
          </a:xfrm>
          <a:prstGeom prst="rect">
            <a:avLst/>
          </a:prstGeom>
        </p:spPr>
      </p:pic>
      <p:sp>
        <p:nvSpPr>
          <p:cNvPr id="10" name="文字方塊 9"/>
          <p:cNvSpPr txBox="1"/>
          <p:nvPr/>
        </p:nvSpPr>
        <p:spPr>
          <a:xfrm>
            <a:off x="6052820" y="5250815"/>
            <a:ext cx="3607435" cy="768350"/>
          </a:xfrm>
          <a:prstGeom prst="rect">
            <a:avLst/>
          </a:prstGeom>
          <a:noFill/>
        </p:spPr>
        <p:txBody>
          <a:bodyPr wrap="square" rtlCol="0">
            <a:spAutoFit/>
          </a:bodyPr>
          <a:p>
            <a:r>
              <a:rPr lang="en-US" altLang="zh-TW" sz="4400">
                <a:solidFill>
                  <a:srgbClr val="FF0000"/>
                </a:solidFill>
              </a:rPr>
              <a:t>CO</a:t>
            </a:r>
            <a:r>
              <a:rPr lang="en-US" altLang="zh-TW" sz="4400" baseline="-25000">
                <a:solidFill>
                  <a:srgbClr val="FF0000"/>
                </a:solidFill>
                <a:uFillTx/>
              </a:rPr>
              <a:t>2</a:t>
            </a:r>
            <a:r>
              <a:rPr lang="en-US" altLang="zh-TW" sz="4400">
                <a:solidFill>
                  <a:srgbClr val="FF0000"/>
                </a:solidFill>
              </a:rPr>
              <a:t> CH</a:t>
            </a:r>
            <a:r>
              <a:rPr lang="en-US" altLang="zh-TW" sz="4400" baseline="-25000">
                <a:solidFill>
                  <a:srgbClr val="FF0000"/>
                </a:solidFill>
                <a:uFillTx/>
              </a:rPr>
              <a:t>4</a:t>
            </a:r>
            <a:r>
              <a:rPr lang="en-US" altLang="zh-TW" sz="4400">
                <a:solidFill>
                  <a:srgbClr val="FF0000"/>
                </a:solidFill>
              </a:rPr>
              <a:t> N</a:t>
            </a:r>
            <a:r>
              <a:rPr lang="en-US" altLang="zh-TW" sz="4400" baseline="-25000">
                <a:solidFill>
                  <a:srgbClr val="FF0000"/>
                </a:solidFill>
                <a:uFillTx/>
              </a:rPr>
              <a:t>2</a:t>
            </a:r>
            <a:r>
              <a:rPr lang="en-US" altLang="zh-TW" sz="4400">
                <a:solidFill>
                  <a:srgbClr val="FF0000"/>
                </a:solidFill>
              </a:rPr>
              <a:t>O</a:t>
            </a:r>
            <a:endParaRPr lang="en-US" altLang="zh-TW" sz="4400">
              <a:solidFill>
                <a:srgbClr val="FF0000"/>
              </a:solidFill>
            </a:endParaRPr>
          </a:p>
        </p:txBody>
      </p:sp>
      <p:pic>
        <p:nvPicPr>
          <p:cNvPr id="11" name="圖片 10"/>
          <p:cNvPicPr>
            <a:picLocks noChangeAspect="1"/>
          </p:cNvPicPr>
          <p:nvPr/>
        </p:nvPicPr>
        <p:blipFill>
          <a:blip r:embed="rId3"/>
          <a:stretch>
            <a:fillRect/>
          </a:stretch>
        </p:blipFill>
        <p:spPr>
          <a:xfrm>
            <a:off x="9433560" y="4872990"/>
            <a:ext cx="1604645" cy="1604645"/>
          </a:xfrm>
          <a:prstGeom prst="rect">
            <a:avLst/>
          </a:prstGeom>
        </p:spPr>
      </p:pic>
      <p:pic>
        <p:nvPicPr>
          <p:cNvPr id="13" name="圖片 12"/>
          <p:cNvPicPr>
            <a:picLocks noChangeAspect="1"/>
          </p:cNvPicPr>
          <p:nvPr/>
        </p:nvPicPr>
        <p:blipFill>
          <a:blip r:embed="rId4"/>
          <a:stretch>
            <a:fillRect/>
          </a:stretch>
        </p:blipFill>
        <p:spPr>
          <a:xfrm>
            <a:off x="6052820" y="1836420"/>
            <a:ext cx="4444365" cy="2962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stCondLst>
                                            <p:cond delay="0"/>
                                          </p:stCondLst>
                                        </p:cTn>
                                        <p:tgtEl>
                                          <p:spTgt spid="2"/>
                                        </p:tgtEl>
                                      </p:cBhvr>
                                    </p:animEffect>
                                    <p:anim to="0" calcmode="lin" valueType="num">
                                      <p:cBhvr>
                                        <p:cTn id="8" dur="500" fill="hold">
                                          <p:stCondLst>
                                            <p:cond delay="0"/>
                                          </p:stCondLst>
                                        </p:cTn>
                                        <p:tgtEl>
                                          <p:spTgt spid="2"/>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09333" y="374015"/>
            <a:ext cx="6473824" cy="645160"/>
          </a:xfrm>
          <a:prstGeom prst="rect">
            <a:avLst/>
          </a:prstGeom>
          <a:noFill/>
        </p:spPr>
        <p:txBody>
          <a:bodyPr wrap="square" rtlCol="0">
            <a:spAutoFit/>
          </a:bodyPr>
          <a:lstStyle/>
          <a:p>
            <a:pPr algn="l"/>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减少温室气体</a:t>
            </a:r>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排放</a:t>
            </a:r>
            <a:endPar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6" name="图片 5" descr="4563682325aaa1c464ff925bed3d8c56"/>
          <p:cNvPicPr>
            <a:picLocks noChangeAspect="1"/>
          </p:cNvPicPr>
          <p:nvPr/>
        </p:nvPicPr>
        <p:blipFill>
          <a:blip r:embed="rId1"/>
          <a:stretch>
            <a:fillRect/>
          </a:stretch>
        </p:blipFill>
        <p:spPr>
          <a:xfrm>
            <a:off x="314325" y="323850"/>
            <a:ext cx="695325" cy="695325"/>
          </a:xfrm>
          <a:prstGeom prst="rect">
            <a:avLst/>
          </a:prstGeom>
        </p:spPr>
      </p:pic>
      <p:cxnSp>
        <p:nvCxnSpPr>
          <p:cNvPr id="71" name="直接连接符 9"/>
          <p:cNvCxnSpPr/>
          <p:nvPr>
            <p:custDataLst>
              <p:tags r:id="rId2"/>
            </p:custDataLst>
          </p:nvPr>
        </p:nvCxnSpPr>
        <p:spPr>
          <a:xfrm>
            <a:off x="394970" y="3752850"/>
            <a:ext cx="11402695" cy="0"/>
          </a:xfrm>
          <a:prstGeom prst="line">
            <a:avLst/>
          </a:prstGeom>
          <a:ln w="19050" cmpd="sng">
            <a:solidFill>
              <a:srgbClr val="4AC44A">
                <a:alpha val="31000"/>
              </a:srgbClr>
            </a:solidFill>
            <a:prstDash val="lgDash"/>
            <a:headEnd type="oval"/>
            <a:tailEnd type="oval"/>
          </a:ln>
        </p:spPr>
        <p:style>
          <a:lnRef idx="1">
            <a:srgbClr val="098902"/>
          </a:lnRef>
          <a:fillRef idx="0">
            <a:srgbClr val="098902"/>
          </a:fillRef>
          <a:effectRef idx="0">
            <a:srgbClr val="098902"/>
          </a:effectRef>
          <a:fontRef idx="minor">
            <a:srgbClr val="000000"/>
          </a:fontRef>
        </p:style>
      </p:cxnSp>
      <p:sp>
        <p:nvSpPr>
          <p:cNvPr id="72" name="椭圆 17"/>
          <p:cNvSpPr/>
          <p:nvPr>
            <p:custDataLst>
              <p:tags r:id="rId3"/>
            </p:custDataLst>
          </p:nvPr>
        </p:nvSpPr>
        <p:spPr>
          <a:xfrm>
            <a:off x="8303895" y="3291840"/>
            <a:ext cx="923290" cy="923290"/>
          </a:xfrm>
          <a:prstGeom prst="ellipse">
            <a:avLst/>
          </a:prstGeom>
          <a:noFill/>
          <a:ln>
            <a:solidFill>
              <a:srgbClr val="4AC44A"/>
            </a:solidFill>
            <a:prstDash val="lgDashDot"/>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73" name="椭圆 29"/>
          <p:cNvSpPr/>
          <p:nvPr>
            <p:custDataLst>
              <p:tags r:id="rId4"/>
            </p:custDataLst>
          </p:nvPr>
        </p:nvSpPr>
        <p:spPr>
          <a:xfrm>
            <a:off x="6523990" y="3291205"/>
            <a:ext cx="923290" cy="923290"/>
          </a:xfrm>
          <a:prstGeom prst="ellipse">
            <a:avLst/>
          </a:prstGeom>
          <a:noFill/>
          <a:ln>
            <a:solidFill>
              <a:srgbClr val="2BAF2B"/>
            </a:solidFill>
            <a:prstDash val="lgDashDot"/>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74" name="椭圆 30"/>
          <p:cNvSpPr/>
          <p:nvPr>
            <p:custDataLst>
              <p:tags r:id="rId5"/>
            </p:custDataLst>
          </p:nvPr>
        </p:nvSpPr>
        <p:spPr>
          <a:xfrm>
            <a:off x="4744085" y="3291840"/>
            <a:ext cx="923290" cy="923290"/>
          </a:xfrm>
          <a:prstGeom prst="ellipse">
            <a:avLst/>
          </a:prstGeom>
          <a:noFill/>
          <a:ln>
            <a:solidFill>
              <a:srgbClr val="0A9307"/>
            </a:solidFill>
            <a:prstDash val="lgDashDot"/>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75" name="椭圆 31"/>
          <p:cNvSpPr/>
          <p:nvPr>
            <p:custDataLst>
              <p:tags r:id="rId6"/>
            </p:custDataLst>
          </p:nvPr>
        </p:nvSpPr>
        <p:spPr>
          <a:xfrm>
            <a:off x="2964815" y="3291205"/>
            <a:ext cx="923290" cy="923290"/>
          </a:xfrm>
          <a:prstGeom prst="ellipse">
            <a:avLst/>
          </a:prstGeom>
          <a:noFill/>
          <a:ln>
            <a:solidFill>
              <a:srgbClr val="098902"/>
            </a:solidFill>
            <a:prstDash val="lgDashDot"/>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76" name="椭圆形标注 1"/>
          <p:cNvSpPr/>
          <p:nvPr>
            <p:custDataLst>
              <p:tags r:id="rId7"/>
            </p:custDataLst>
          </p:nvPr>
        </p:nvSpPr>
        <p:spPr>
          <a:xfrm>
            <a:off x="2879090" y="3206115"/>
            <a:ext cx="1094105" cy="1094105"/>
          </a:xfrm>
          <a:prstGeom prst="wedgeEllipseCallout">
            <a:avLst>
              <a:gd name="adj1" fmla="val 1997"/>
              <a:gd name="adj2" fmla="val 71135"/>
            </a:avLst>
          </a:prstGeom>
          <a:noFill/>
          <a:ln>
            <a:solidFill>
              <a:srgbClr val="098902"/>
            </a:solid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77" name="椭圆 2"/>
          <p:cNvSpPr/>
          <p:nvPr>
            <p:custDataLst>
              <p:tags r:id="rId8"/>
            </p:custDataLst>
          </p:nvPr>
        </p:nvSpPr>
        <p:spPr>
          <a:xfrm>
            <a:off x="3036570" y="3362960"/>
            <a:ext cx="779780" cy="779780"/>
          </a:xfrm>
          <a:prstGeom prst="ellipse">
            <a:avLst/>
          </a:prstGeom>
          <a:ln>
            <a:noFill/>
          </a:ln>
          <a:effectLst>
            <a:outerShdw blurRad="88900" dist="50800" dir="5400000" algn="ctr" rotWithShape="0">
              <a:srgbClr val="000000">
                <a:alpha val="21000"/>
              </a:srgbClr>
            </a:outerShdw>
          </a:effectLst>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78" name="椭圆 4"/>
          <p:cNvSpPr/>
          <p:nvPr>
            <p:custDataLst>
              <p:tags r:id="rId9"/>
            </p:custDataLst>
          </p:nvPr>
        </p:nvSpPr>
        <p:spPr>
          <a:xfrm>
            <a:off x="2879090" y="3362960"/>
            <a:ext cx="200025" cy="200025"/>
          </a:xfrm>
          <a:prstGeom prst="ellipse">
            <a:avLst/>
          </a:prstGeom>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79" name="椭圆形标注 10"/>
          <p:cNvSpPr/>
          <p:nvPr>
            <p:custDataLst>
              <p:tags r:id="rId10"/>
            </p:custDataLst>
          </p:nvPr>
        </p:nvSpPr>
        <p:spPr>
          <a:xfrm flipV="1">
            <a:off x="4658995" y="3206115"/>
            <a:ext cx="1094105" cy="1094105"/>
          </a:xfrm>
          <a:prstGeom prst="wedgeEllipseCallout">
            <a:avLst>
              <a:gd name="adj1" fmla="val 1997"/>
              <a:gd name="adj2" fmla="val 71135"/>
            </a:avLst>
          </a:prstGeom>
          <a:noFill/>
          <a:ln>
            <a:solidFill>
              <a:srgbClr val="0A9307"/>
            </a:solid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0" name="椭圆 11"/>
          <p:cNvSpPr/>
          <p:nvPr>
            <p:custDataLst>
              <p:tags r:id="rId11"/>
            </p:custDataLst>
          </p:nvPr>
        </p:nvSpPr>
        <p:spPr>
          <a:xfrm flipV="1">
            <a:off x="4815840" y="3363595"/>
            <a:ext cx="779780" cy="779780"/>
          </a:xfrm>
          <a:prstGeom prst="ellipse">
            <a:avLst/>
          </a:prstGeom>
          <a:solidFill>
            <a:srgbClr val="0A9307"/>
          </a:solidFill>
          <a:ln>
            <a:noFill/>
          </a:ln>
          <a:effectLst>
            <a:outerShdw blurRad="88900" dist="50800" dir="5400000" algn="ctr" rotWithShape="0">
              <a:srgbClr val="000000">
                <a:alpha val="21000"/>
              </a:srgbClr>
            </a:outerShdw>
          </a:effectLst>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1" name="椭圆 12"/>
          <p:cNvSpPr/>
          <p:nvPr>
            <p:custDataLst>
              <p:tags r:id="rId12"/>
            </p:custDataLst>
          </p:nvPr>
        </p:nvSpPr>
        <p:spPr>
          <a:xfrm flipV="1">
            <a:off x="4658995" y="3943350"/>
            <a:ext cx="200025" cy="200025"/>
          </a:xfrm>
          <a:prstGeom prst="ellipse">
            <a:avLst/>
          </a:prstGeom>
          <a:solidFill>
            <a:srgbClr val="0A9307"/>
          </a:soli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2" name="椭圆形标注 14"/>
          <p:cNvSpPr/>
          <p:nvPr>
            <p:custDataLst>
              <p:tags r:id="rId13"/>
            </p:custDataLst>
          </p:nvPr>
        </p:nvSpPr>
        <p:spPr>
          <a:xfrm>
            <a:off x="6438900" y="3206115"/>
            <a:ext cx="1094105" cy="1094105"/>
          </a:xfrm>
          <a:prstGeom prst="wedgeEllipseCallout">
            <a:avLst>
              <a:gd name="adj1" fmla="val 1997"/>
              <a:gd name="adj2" fmla="val 71135"/>
            </a:avLst>
          </a:prstGeom>
          <a:noFill/>
          <a:ln>
            <a:solidFill>
              <a:srgbClr val="2BAF2B"/>
            </a:solidFill>
            <a:prstDash val="solid"/>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3" name="椭圆 15"/>
          <p:cNvSpPr/>
          <p:nvPr>
            <p:custDataLst>
              <p:tags r:id="rId14"/>
            </p:custDataLst>
          </p:nvPr>
        </p:nvSpPr>
        <p:spPr>
          <a:xfrm>
            <a:off x="6595745" y="3362960"/>
            <a:ext cx="779780" cy="779780"/>
          </a:xfrm>
          <a:prstGeom prst="ellipse">
            <a:avLst/>
          </a:prstGeom>
          <a:solidFill>
            <a:srgbClr val="2BAF2B"/>
          </a:solidFill>
          <a:ln>
            <a:noFill/>
          </a:ln>
          <a:effectLst>
            <a:outerShdw blurRad="88900" dist="50800" dir="5400000" algn="ctr" rotWithShape="0">
              <a:srgbClr val="000000">
                <a:alpha val="21000"/>
              </a:srgbClr>
            </a:outerShdw>
          </a:effectLst>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4" name="椭圆 16"/>
          <p:cNvSpPr/>
          <p:nvPr>
            <p:custDataLst>
              <p:tags r:id="rId15"/>
            </p:custDataLst>
          </p:nvPr>
        </p:nvSpPr>
        <p:spPr>
          <a:xfrm>
            <a:off x="6438900" y="3362960"/>
            <a:ext cx="200025" cy="200025"/>
          </a:xfrm>
          <a:prstGeom prst="ellipse">
            <a:avLst/>
          </a:prstGeom>
          <a:solidFill>
            <a:srgbClr val="2BAF2B"/>
          </a:soli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5" name="椭圆形标注 18"/>
          <p:cNvSpPr/>
          <p:nvPr>
            <p:custDataLst>
              <p:tags r:id="rId16"/>
            </p:custDataLst>
          </p:nvPr>
        </p:nvSpPr>
        <p:spPr>
          <a:xfrm flipV="1">
            <a:off x="8218805" y="3206115"/>
            <a:ext cx="1094105" cy="1094105"/>
          </a:xfrm>
          <a:prstGeom prst="wedgeEllipseCallout">
            <a:avLst>
              <a:gd name="adj1" fmla="val 1997"/>
              <a:gd name="adj2" fmla="val 71135"/>
            </a:avLst>
          </a:prstGeom>
          <a:noFill/>
          <a:ln>
            <a:solidFill>
              <a:srgbClr val="4AC44A"/>
            </a:solid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6" name="椭圆 19"/>
          <p:cNvSpPr/>
          <p:nvPr>
            <p:custDataLst>
              <p:tags r:id="rId17"/>
            </p:custDataLst>
          </p:nvPr>
        </p:nvSpPr>
        <p:spPr>
          <a:xfrm flipV="1">
            <a:off x="8375650" y="3363595"/>
            <a:ext cx="779780" cy="779780"/>
          </a:xfrm>
          <a:prstGeom prst="ellipse">
            <a:avLst/>
          </a:prstGeom>
          <a:solidFill>
            <a:srgbClr val="4AC44A"/>
          </a:solidFill>
          <a:ln>
            <a:noFill/>
          </a:ln>
          <a:effectLst>
            <a:outerShdw blurRad="88900" dist="50800" dir="5400000" algn="ctr" rotWithShape="0">
              <a:srgbClr val="000000">
                <a:alpha val="21000"/>
              </a:srgbClr>
            </a:outerShdw>
          </a:effectLst>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sp>
        <p:nvSpPr>
          <p:cNvPr id="87" name="椭圆 20"/>
          <p:cNvSpPr/>
          <p:nvPr>
            <p:custDataLst>
              <p:tags r:id="rId18"/>
            </p:custDataLst>
          </p:nvPr>
        </p:nvSpPr>
        <p:spPr>
          <a:xfrm flipV="1">
            <a:off x="8218805" y="3942715"/>
            <a:ext cx="200025" cy="200025"/>
          </a:xfrm>
          <a:prstGeom prst="ellipse">
            <a:avLst/>
          </a:prstGeom>
          <a:solidFill>
            <a:srgbClr val="4AC44A"/>
          </a:solidFill>
          <a:ln>
            <a:noFill/>
          </a:ln>
        </p:spPr>
        <p:style>
          <a:lnRef idx="2">
            <a:srgbClr val="098902">
              <a:shade val="50000"/>
            </a:srgbClr>
          </a:lnRef>
          <a:fillRef idx="1">
            <a:srgbClr val="098902"/>
          </a:fillRef>
          <a:effectRef idx="0">
            <a:srgbClr val="098902"/>
          </a:effectRef>
          <a:fontRef idx="minor">
            <a:srgbClr val="FFFFFF"/>
          </a:fontRef>
        </p:style>
        <p:txBody>
          <a:bodyPr rtlCol="0" anchor="ctr"/>
          <a:p>
            <a:pPr algn="ctr"/>
            <a:endParaRPr lang="zh-CN" altLang="en-US">
              <a:solidFill>
                <a:srgbClr val="FFFFFF"/>
              </a:solidFill>
              <a:latin typeface="Arial" panose="020B0604020202090204" pitchFamily="34" charset="0"/>
              <a:ea typeface="Microsoft YaHei" charset="0"/>
            </a:endParaRPr>
          </a:p>
        </p:txBody>
      </p:sp>
      <p:pic>
        <p:nvPicPr>
          <p:cNvPr id="88" name="图片 3" descr="343538343130363b343538383237353bd3c3bba7"/>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3227705" y="3555365"/>
            <a:ext cx="396240" cy="396240"/>
          </a:xfrm>
          <a:prstGeom prst="rect">
            <a:avLst/>
          </a:prstGeom>
        </p:spPr>
      </p:pic>
      <p:pic>
        <p:nvPicPr>
          <p:cNvPr id="89" name="图片 35" descr="343538343130363b343538383331393bb8b4d6c6"/>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5007610" y="3555365"/>
            <a:ext cx="396240" cy="396240"/>
          </a:xfrm>
          <a:prstGeom prst="rect">
            <a:avLst/>
          </a:prstGeom>
        </p:spPr>
      </p:pic>
      <p:pic>
        <p:nvPicPr>
          <p:cNvPr id="90" name="图片 5" descr="343538343130363b343538383239363bd7f8b1ea"/>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787515" y="3554730"/>
            <a:ext cx="396240" cy="396240"/>
          </a:xfrm>
          <a:prstGeom prst="rect">
            <a:avLst/>
          </a:prstGeom>
        </p:spPr>
      </p:pic>
      <p:pic>
        <p:nvPicPr>
          <p:cNvPr id="91" name="图片 47" descr="343538343130363b343538383334303bccf5d0cecdbc"/>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8567420" y="3555365"/>
            <a:ext cx="396240" cy="396240"/>
          </a:xfrm>
          <a:prstGeom prst="rect">
            <a:avLst/>
          </a:prstGeom>
        </p:spPr>
      </p:pic>
      <p:sp>
        <p:nvSpPr>
          <p:cNvPr id="146" name="文本框 145"/>
          <p:cNvSpPr txBox="1"/>
          <p:nvPr>
            <p:custDataLst>
              <p:tags r:id="rId31"/>
            </p:custDataLst>
          </p:nvPr>
        </p:nvSpPr>
        <p:spPr>
          <a:xfrm>
            <a:off x="937895" y="4704715"/>
            <a:ext cx="4975860" cy="353060"/>
          </a:xfrm>
          <a:prstGeom prst="rect">
            <a:avLst/>
          </a:prstGeom>
          <a:noFill/>
        </p:spPr>
        <p:txBody>
          <a:bodyPr wrap="square" bIns="0" rtlCol="0">
            <a:noAutofit/>
          </a:bodyPr>
          <a:p>
            <a:pPr algn="ctr"/>
            <a:r>
              <a:rPr lang="zh-CN" altLang="en-US" sz="2400" spc="300">
                <a:solidFill>
                  <a:srgbClr val="098902"/>
                </a:solidFill>
                <a:uFillTx/>
                <a:latin typeface="思源黑体 CN Bold" panose="020B0800000000000000" pitchFamily="34" charset="-122"/>
                <a:ea typeface="思源黑体 CN Bold" panose="020B0800000000000000" pitchFamily="34" charset="-122"/>
              </a:rPr>
              <a:t>减少反刍动物需求</a:t>
            </a:r>
            <a:endParaRPr lang="zh-CN" altLang="en-US" sz="2400" spc="300">
              <a:solidFill>
                <a:srgbClr val="098902"/>
              </a:solidFill>
              <a:uFillTx/>
              <a:latin typeface="思源黑体 CN Bold" panose="020B0800000000000000" pitchFamily="34" charset="-122"/>
              <a:ea typeface="思源黑体 CN Bold" panose="020B0800000000000000" pitchFamily="34" charset="-122"/>
            </a:endParaRPr>
          </a:p>
        </p:txBody>
      </p:sp>
      <p:sp>
        <p:nvSpPr>
          <p:cNvPr id="92" name="文本框 32"/>
          <p:cNvSpPr txBox="1"/>
          <p:nvPr>
            <p:custDataLst>
              <p:tags r:id="rId32"/>
            </p:custDataLst>
          </p:nvPr>
        </p:nvSpPr>
        <p:spPr>
          <a:xfrm>
            <a:off x="7183755" y="2379345"/>
            <a:ext cx="3341370" cy="396875"/>
          </a:xfrm>
          <a:prstGeom prst="rect">
            <a:avLst/>
          </a:prstGeom>
          <a:noFill/>
        </p:spPr>
        <p:txBody>
          <a:bodyPr wrap="square" bIns="0" rtlCol="0">
            <a:noAutofit/>
          </a:bodyPr>
          <a:p>
            <a:pPr algn="ctr"/>
            <a:r>
              <a:rPr lang="zh-CN" altLang="en-US" sz="2400" spc="300">
                <a:solidFill>
                  <a:srgbClr val="098902"/>
                </a:solidFill>
                <a:uFillTx/>
                <a:latin typeface="思源黑体 CN Bold" panose="020B0800000000000000" pitchFamily="34" charset="-122"/>
                <a:ea typeface="思源黑体 CN Bold" panose="020B0800000000000000" pitchFamily="34" charset="-122"/>
              </a:rPr>
              <a:t>推广可持续农业实践</a:t>
            </a:r>
            <a:endParaRPr lang="zh-CN" altLang="en-US" sz="2400" spc="300">
              <a:solidFill>
                <a:srgbClr val="098902"/>
              </a:solidFill>
              <a:uFillTx/>
              <a:latin typeface="思源黑体 CN Bold" panose="020B0800000000000000" pitchFamily="34" charset="-122"/>
              <a:ea typeface="思源黑体 CN Bold" panose="020B0800000000000000" pitchFamily="34" charset="-122"/>
            </a:endParaRPr>
          </a:p>
        </p:txBody>
      </p:sp>
      <p:sp>
        <p:nvSpPr>
          <p:cNvPr id="93" name="文本框 34"/>
          <p:cNvSpPr txBox="1"/>
          <p:nvPr>
            <p:custDataLst>
              <p:tags r:id="rId33"/>
            </p:custDataLst>
          </p:nvPr>
        </p:nvSpPr>
        <p:spPr>
          <a:xfrm>
            <a:off x="5403850" y="4705350"/>
            <a:ext cx="3163570" cy="352425"/>
          </a:xfrm>
          <a:prstGeom prst="rect">
            <a:avLst/>
          </a:prstGeom>
          <a:noFill/>
        </p:spPr>
        <p:txBody>
          <a:bodyPr wrap="square" bIns="0" rtlCol="0">
            <a:noAutofit/>
          </a:bodyPr>
          <a:p>
            <a:pPr algn="ctr"/>
            <a:r>
              <a:rPr lang="zh-CN" altLang="en-US" sz="2400" spc="300">
                <a:solidFill>
                  <a:srgbClr val="098902"/>
                </a:solidFill>
                <a:uFillTx/>
                <a:latin typeface="思源黑体 CN Bold" panose="020B0800000000000000" pitchFamily="34" charset="-122"/>
                <a:ea typeface="思源黑体 CN Bold" panose="020B0800000000000000" pitchFamily="34" charset="-122"/>
              </a:rPr>
              <a:t>降低饲料生产</a:t>
            </a:r>
            <a:endParaRPr lang="zh-CN" altLang="en-US" sz="2400" spc="300">
              <a:solidFill>
                <a:srgbClr val="098902"/>
              </a:solidFill>
              <a:uFillTx/>
              <a:latin typeface="思源黑体 CN Bold" panose="020B0800000000000000" pitchFamily="34" charset="-122"/>
              <a:ea typeface="思源黑体 CN Bold" panose="020B0800000000000000" pitchFamily="34" charset="-122"/>
            </a:endParaRPr>
          </a:p>
        </p:txBody>
      </p:sp>
      <p:sp>
        <p:nvSpPr>
          <p:cNvPr id="94" name="文本框 44"/>
          <p:cNvSpPr txBox="1"/>
          <p:nvPr>
            <p:custDataLst>
              <p:tags r:id="rId34"/>
            </p:custDataLst>
          </p:nvPr>
        </p:nvSpPr>
        <p:spPr>
          <a:xfrm>
            <a:off x="3816350" y="2376805"/>
            <a:ext cx="2800985" cy="353060"/>
          </a:xfrm>
          <a:prstGeom prst="rect">
            <a:avLst/>
          </a:prstGeom>
          <a:noFill/>
        </p:spPr>
        <p:txBody>
          <a:bodyPr wrap="square" bIns="0" rtlCol="0">
            <a:noAutofit/>
          </a:bodyPr>
          <a:p>
            <a:pPr algn="ctr"/>
            <a:r>
              <a:rPr lang="zh-CN" altLang="en-US" sz="2400" spc="300">
                <a:solidFill>
                  <a:srgbClr val="098902"/>
                </a:solidFill>
                <a:uFillTx/>
                <a:latin typeface="思源黑体 CN Bold" panose="020B0800000000000000" pitchFamily="34" charset="-122"/>
                <a:ea typeface="思源黑体 CN Bold" panose="020B0800000000000000" pitchFamily="34" charset="-122"/>
              </a:rPr>
              <a:t>减少能源消耗</a:t>
            </a:r>
            <a:endParaRPr lang="zh-CN" altLang="en-US" sz="2400" spc="300">
              <a:solidFill>
                <a:srgbClr val="098902"/>
              </a:solidFill>
              <a:uFillTx/>
              <a:latin typeface="思源黑体 CN Bold" panose="020B0800000000000000" pitchFamily="34" charset="-122"/>
              <a:ea typeface="思源黑体 CN Bold" panose="020B0800000000000000" pitchFamily="34" charset="-122"/>
            </a:endParaRPr>
          </a:p>
        </p:txBody>
      </p:sp>
      <p:pic>
        <p:nvPicPr>
          <p:cNvPr id="101" name="圖片 100"/>
          <p:cNvPicPr>
            <a:picLocks noChangeAspect="1"/>
          </p:cNvPicPr>
          <p:nvPr/>
        </p:nvPicPr>
        <p:blipFill>
          <a:blip r:embed="rId35"/>
          <a:stretch>
            <a:fillRect/>
          </a:stretch>
        </p:blipFill>
        <p:spPr>
          <a:xfrm>
            <a:off x="2525395" y="5284470"/>
            <a:ext cx="1800225" cy="1004570"/>
          </a:xfrm>
          <a:prstGeom prst="rect">
            <a:avLst/>
          </a:prstGeom>
        </p:spPr>
      </p:pic>
      <p:pic>
        <p:nvPicPr>
          <p:cNvPr id="102" name="圖片 101"/>
          <p:cNvPicPr>
            <a:picLocks noChangeAspect="1"/>
          </p:cNvPicPr>
          <p:nvPr/>
        </p:nvPicPr>
        <p:blipFill>
          <a:blip r:embed="rId36"/>
          <a:stretch>
            <a:fillRect/>
          </a:stretch>
        </p:blipFill>
        <p:spPr>
          <a:xfrm>
            <a:off x="4468495" y="1019175"/>
            <a:ext cx="1445260" cy="1405255"/>
          </a:xfrm>
          <a:prstGeom prst="rect">
            <a:avLst/>
          </a:prstGeom>
        </p:spPr>
      </p:pic>
      <p:pic>
        <p:nvPicPr>
          <p:cNvPr id="103" name="圖片 102"/>
          <p:cNvPicPr>
            <a:picLocks noChangeAspect="1"/>
          </p:cNvPicPr>
          <p:nvPr/>
        </p:nvPicPr>
        <p:blipFill>
          <a:blip r:embed="rId37"/>
          <a:stretch>
            <a:fillRect/>
          </a:stretch>
        </p:blipFill>
        <p:spPr>
          <a:xfrm flipV="1">
            <a:off x="6153785" y="5284470"/>
            <a:ext cx="1664970" cy="1093470"/>
          </a:xfrm>
          <a:prstGeom prst="rect">
            <a:avLst/>
          </a:prstGeom>
        </p:spPr>
      </p:pic>
      <p:pic>
        <p:nvPicPr>
          <p:cNvPr id="104" name="圖片 103"/>
          <p:cNvPicPr>
            <a:picLocks noChangeAspect="1"/>
          </p:cNvPicPr>
          <p:nvPr/>
        </p:nvPicPr>
        <p:blipFill>
          <a:blip r:embed="rId38"/>
          <a:stretch>
            <a:fillRect/>
          </a:stretch>
        </p:blipFill>
        <p:spPr>
          <a:xfrm>
            <a:off x="7818755" y="1238885"/>
            <a:ext cx="1800225" cy="1012825"/>
          </a:xfrm>
          <a:prstGeom prst="rect">
            <a:avLst/>
          </a:prstGeom>
        </p:spPr>
      </p:pic>
      <p:pic>
        <p:nvPicPr>
          <p:cNvPr id="105" name="圖片 104"/>
          <p:cNvPicPr>
            <a:picLocks noChangeAspect="1"/>
          </p:cNvPicPr>
          <p:nvPr/>
        </p:nvPicPr>
        <p:blipFill>
          <a:blip r:embed="rId39"/>
          <a:stretch>
            <a:fillRect/>
          </a:stretch>
        </p:blipFill>
        <p:spPr>
          <a:xfrm>
            <a:off x="532130" y="1354455"/>
            <a:ext cx="2696845" cy="1516380"/>
          </a:xfrm>
          <a:prstGeom prst="rect">
            <a:avLst/>
          </a:prstGeom>
        </p:spPr>
      </p:pic>
      <p:pic>
        <p:nvPicPr>
          <p:cNvPr id="106" name="圖片 105"/>
          <p:cNvPicPr>
            <a:picLocks noChangeAspect="1"/>
          </p:cNvPicPr>
          <p:nvPr/>
        </p:nvPicPr>
        <p:blipFill>
          <a:blip r:embed="rId40"/>
          <a:stretch>
            <a:fillRect/>
          </a:stretch>
        </p:blipFill>
        <p:spPr>
          <a:xfrm>
            <a:off x="8963660" y="4826000"/>
            <a:ext cx="2687955" cy="1513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stCondLst>
                                            <p:cond delay="0"/>
                                          </p:stCondLst>
                                        </p:cTn>
                                        <p:tgtEl>
                                          <p:spTgt spid="5"/>
                                        </p:tgtEl>
                                      </p:cBhvr>
                                    </p:animEffect>
                                    <p:anim to="0" calcmode="lin" valueType="num">
                                      <p:cBhvr>
                                        <p:cTn id="8" dur="500" fill="hold">
                                          <p:stCondLst>
                                            <p:cond delay="0"/>
                                          </p:stCondLst>
                                        </p:cTn>
                                        <p:tgtEl>
                                          <p:spTgt spid="5"/>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9333" y="374015"/>
            <a:ext cx="6473824" cy="645160"/>
          </a:xfrm>
          <a:prstGeom prst="rect">
            <a:avLst/>
          </a:prstGeom>
          <a:noFill/>
        </p:spPr>
        <p:txBody>
          <a:bodyPr wrap="square" rtlCol="0">
            <a:spAutoFit/>
          </a:bodyPr>
          <a:lstStyle/>
          <a:p>
            <a:pPr algn="l"/>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降低对土地和水资源的</a:t>
            </a:r>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需求</a:t>
            </a:r>
            <a:endPar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4" name="图片 3" descr="4563682325aaa1c464ff925bed3d8c56"/>
          <p:cNvPicPr>
            <a:picLocks noChangeAspect="1"/>
          </p:cNvPicPr>
          <p:nvPr/>
        </p:nvPicPr>
        <p:blipFill>
          <a:blip r:embed="rId1"/>
          <a:stretch>
            <a:fillRect/>
          </a:stretch>
        </p:blipFill>
        <p:spPr>
          <a:xfrm>
            <a:off x="314325" y="323850"/>
            <a:ext cx="695325" cy="695325"/>
          </a:xfrm>
          <a:prstGeom prst="rect">
            <a:avLst/>
          </a:prstGeom>
        </p:spPr>
      </p:pic>
      <p:pic>
        <p:nvPicPr>
          <p:cNvPr id="7" name="圖片 6"/>
          <p:cNvPicPr>
            <a:picLocks noChangeAspect="1"/>
          </p:cNvPicPr>
          <p:nvPr/>
        </p:nvPicPr>
        <p:blipFill>
          <a:blip r:embed="rId2"/>
          <a:stretch>
            <a:fillRect/>
          </a:stretch>
        </p:blipFill>
        <p:spPr>
          <a:xfrm>
            <a:off x="1009650" y="1370330"/>
            <a:ext cx="3729355" cy="2094865"/>
          </a:xfrm>
          <a:prstGeom prst="rect">
            <a:avLst/>
          </a:prstGeom>
        </p:spPr>
      </p:pic>
      <p:pic>
        <p:nvPicPr>
          <p:cNvPr id="8" name="圖片 7"/>
          <p:cNvPicPr>
            <a:picLocks noChangeAspect="1"/>
          </p:cNvPicPr>
          <p:nvPr/>
        </p:nvPicPr>
        <p:blipFill>
          <a:blip r:embed="rId3"/>
          <a:stretch>
            <a:fillRect/>
          </a:stretch>
        </p:blipFill>
        <p:spPr>
          <a:xfrm>
            <a:off x="1009650" y="3691255"/>
            <a:ext cx="3729355" cy="2381250"/>
          </a:xfrm>
          <a:prstGeom prst="rect">
            <a:avLst/>
          </a:prstGeom>
        </p:spPr>
      </p:pic>
      <p:sp>
        <p:nvSpPr>
          <p:cNvPr id="9" name="文字方塊 8"/>
          <p:cNvSpPr txBox="1"/>
          <p:nvPr/>
        </p:nvSpPr>
        <p:spPr>
          <a:xfrm>
            <a:off x="5492750" y="3465195"/>
            <a:ext cx="5654040" cy="2306955"/>
          </a:xfrm>
          <a:prstGeom prst="rect">
            <a:avLst/>
          </a:prstGeom>
          <a:noFill/>
        </p:spPr>
        <p:txBody>
          <a:bodyPr wrap="square" rtlCol="0">
            <a:spAutoFit/>
          </a:bodyPr>
          <a:p>
            <a:r>
              <a:rPr lang="zh-CN" altLang="zh-TW" sz="2400">
                <a:solidFill>
                  <a:srgbClr val="00B050"/>
                </a:solidFill>
                <a:latin typeface="SimSun" charset="0"/>
                <a:ea typeface="SimSun" charset="0"/>
                <a:cs typeface="SimSun" charset="0"/>
              </a:rPr>
              <a:t>相同面积的土地</a:t>
            </a:r>
            <a:r>
              <a:rPr lang="zh-TW" altLang="en-US" sz="2400">
                <a:solidFill>
                  <a:srgbClr val="00B050"/>
                </a:solidFill>
                <a:latin typeface="SimSun" charset="0"/>
                <a:ea typeface="SimSun" charset="0"/>
                <a:cs typeface="SimSun" charset="0"/>
              </a:rPr>
              <a:t>种植农作物的热量效益至少比牛群放牧高</a:t>
            </a:r>
            <a:r>
              <a:rPr lang="zh-TW" altLang="en-US" sz="2400">
                <a:solidFill>
                  <a:srgbClr val="FF0000"/>
                </a:solidFill>
                <a:latin typeface="SimSun" charset="0"/>
                <a:ea typeface="SimSun" charset="0"/>
                <a:cs typeface="SimSun" charset="0"/>
              </a:rPr>
              <a:t> 5</a:t>
            </a:r>
            <a:r>
              <a:rPr lang="zh-TW" altLang="en-US" sz="2400">
                <a:solidFill>
                  <a:schemeClr val="accent4">
                    <a:lumMod val="75000"/>
                  </a:schemeClr>
                </a:solidFill>
                <a:latin typeface="SimSun" charset="0"/>
                <a:ea typeface="SimSun" charset="0"/>
                <a:cs typeface="SimSun" charset="0"/>
              </a:rPr>
              <a:t> </a:t>
            </a:r>
            <a:r>
              <a:rPr lang="zh-TW" altLang="en-US" sz="2400">
                <a:solidFill>
                  <a:srgbClr val="00B050"/>
                </a:solidFill>
                <a:latin typeface="SimSun" charset="0"/>
                <a:ea typeface="SimSun" charset="0"/>
                <a:cs typeface="SimSun" charset="0"/>
              </a:rPr>
              <a:t>倍，比养鸡高 </a:t>
            </a:r>
            <a:r>
              <a:rPr lang="zh-TW" altLang="en-US" sz="2400">
                <a:solidFill>
                  <a:srgbClr val="FF0000"/>
                </a:solidFill>
                <a:latin typeface="SimSun" charset="0"/>
                <a:ea typeface="SimSun" charset="0"/>
                <a:cs typeface="SimSun" charset="0"/>
              </a:rPr>
              <a:t>20</a:t>
            </a:r>
            <a:r>
              <a:rPr lang="zh-TW" altLang="en-US" sz="2400">
                <a:solidFill>
                  <a:srgbClr val="00B050"/>
                </a:solidFill>
                <a:latin typeface="SimSun" charset="0"/>
                <a:ea typeface="SimSun" charset="0"/>
                <a:cs typeface="SimSun" charset="0"/>
              </a:rPr>
              <a:t> 倍，比饲养场生产牛肉高 </a:t>
            </a:r>
            <a:r>
              <a:rPr lang="zh-TW" altLang="en-US" sz="2400">
                <a:solidFill>
                  <a:srgbClr val="FF0000"/>
                </a:solidFill>
                <a:latin typeface="SimSun" charset="0"/>
                <a:ea typeface="SimSun" charset="0"/>
                <a:cs typeface="SimSun" charset="0"/>
              </a:rPr>
              <a:t>50</a:t>
            </a:r>
            <a:r>
              <a:rPr lang="zh-TW" altLang="en-US" sz="2400">
                <a:solidFill>
                  <a:srgbClr val="00B050"/>
                </a:solidFill>
                <a:latin typeface="SimSun" charset="0"/>
                <a:ea typeface="SimSun" charset="0"/>
                <a:cs typeface="SimSun" charset="0"/>
              </a:rPr>
              <a:t> 倍.植物性饮食在生产过程中需要的水资源明显减少。具体来说，植物基食品生产用水约比</a:t>
            </a:r>
            <a:r>
              <a:rPr lang="zh-CN" altLang="zh-TW" sz="2400">
                <a:solidFill>
                  <a:srgbClr val="00B050"/>
                </a:solidFill>
                <a:latin typeface="SimSun" charset="0"/>
                <a:ea typeface="SimSun" charset="0"/>
                <a:cs typeface="SimSun" charset="0"/>
              </a:rPr>
              <a:t>相同质量的</a:t>
            </a:r>
            <a:r>
              <a:rPr lang="zh-TW" altLang="en-US" sz="2400">
                <a:solidFill>
                  <a:srgbClr val="00B050"/>
                </a:solidFill>
                <a:latin typeface="SimSun" charset="0"/>
                <a:ea typeface="SimSun" charset="0"/>
                <a:cs typeface="SimSun" charset="0"/>
              </a:rPr>
              <a:t>牛肉生产少</a:t>
            </a:r>
            <a:r>
              <a:rPr lang="zh-TW" altLang="en-US" sz="2400">
                <a:solidFill>
                  <a:srgbClr val="FF0000"/>
                </a:solidFill>
                <a:latin typeface="SimSun" charset="0"/>
                <a:ea typeface="SimSun" charset="0"/>
                <a:cs typeface="SimSun" charset="0"/>
              </a:rPr>
              <a:t>200</a:t>
            </a:r>
            <a:r>
              <a:rPr lang="zh-TW" altLang="en-US" sz="2400">
                <a:solidFill>
                  <a:srgbClr val="00B050"/>
                </a:solidFill>
                <a:latin typeface="SimSun" charset="0"/>
                <a:ea typeface="SimSun" charset="0"/>
                <a:cs typeface="SimSun" charset="0"/>
              </a:rPr>
              <a:t>倍</a:t>
            </a:r>
            <a:r>
              <a:rPr lang="zh-CN" altLang="zh-TW" sz="2400">
                <a:solidFill>
                  <a:srgbClr val="00B050"/>
                </a:solidFill>
                <a:latin typeface="SimSun" charset="0"/>
                <a:ea typeface="SimSun" charset="0"/>
                <a:cs typeface="SimSun" charset="0"/>
              </a:rPr>
              <a:t>。</a:t>
            </a:r>
            <a:endParaRPr lang="zh-CN" altLang="zh-TW" sz="2400">
              <a:solidFill>
                <a:srgbClr val="00B050"/>
              </a:solidFill>
              <a:latin typeface="SimSun" charset="0"/>
              <a:ea typeface="SimSun" charset="0"/>
              <a:cs typeface="SimSun" charset="0"/>
            </a:endParaRPr>
          </a:p>
        </p:txBody>
      </p:sp>
      <p:sp>
        <p:nvSpPr>
          <p:cNvPr id="10" name="文字方塊 9"/>
          <p:cNvSpPr txBox="1"/>
          <p:nvPr/>
        </p:nvSpPr>
        <p:spPr>
          <a:xfrm>
            <a:off x="5492750" y="1689100"/>
            <a:ext cx="5244465" cy="829945"/>
          </a:xfrm>
          <a:prstGeom prst="rect">
            <a:avLst/>
          </a:prstGeom>
          <a:noFill/>
        </p:spPr>
        <p:txBody>
          <a:bodyPr wrap="square" rtlCol="0">
            <a:spAutoFit/>
          </a:bodyPr>
          <a:p>
            <a:r>
              <a:rPr lang="zh-TW" altLang="en-US" sz="2400">
                <a:solidFill>
                  <a:srgbClr val="00B050"/>
                </a:solidFill>
                <a:latin typeface="SimSun" charset="0"/>
                <a:ea typeface="SimSun" charset="0"/>
                <a:cs typeface="SimSun" charset="0"/>
              </a:rPr>
              <a:t>畜牧业目前占用了整个地球土地面积的</a:t>
            </a:r>
            <a:r>
              <a:rPr lang="zh-TW" altLang="en-US" sz="2400">
                <a:solidFill>
                  <a:srgbClr val="FF0000"/>
                </a:solidFill>
                <a:latin typeface="SimSun" charset="0"/>
                <a:ea typeface="SimSun" charset="0"/>
                <a:cs typeface="SimSun" charset="0"/>
              </a:rPr>
              <a:t>30%</a:t>
            </a:r>
            <a:r>
              <a:rPr lang="zh-TW" altLang="en-US" sz="2400">
                <a:solidFill>
                  <a:srgbClr val="00B050"/>
                </a:solidFill>
                <a:latin typeface="SimSun" charset="0"/>
                <a:ea typeface="SimSun" charset="0"/>
                <a:cs typeface="SimSun" charset="0"/>
              </a:rPr>
              <a:t>，消耗了灌溉水源的</a:t>
            </a:r>
            <a:r>
              <a:rPr lang="zh-TW" altLang="en-US" sz="2400">
                <a:solidFill>
                  <a:srgbClr val="FF0000"/>
                </a:solidFill>
                <a:latin typeface="SimSun" charset="0"/>
                <a:ea typeface="SimSun" charset="0"/>
                <a:cs typeface="SimSun" charset="0"/>
              </a:rPr>
              <a:t>60%</a:t>
            </a:r>
            <a:endParaRPr lang="zh-TW" altLang="en-US" sz="2400">
              <a:solidFill>
                <a:srgbClr val="FF0000"/>
              </a:solidFill>
              <a:latin typeface="SimSun" charset="0"/>
              <a:ea typeface="SimSun" charset="0"/>
              <a:cs typeface="SimSun"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stCondLst>
                                            <p:cond delay="0"/>
                                          </p:stCondLst>
                                        </p:cTn>
                                        <p:tgtEl>
                                          <p:spTgt spid="2"/>
                                        </p:tgtEl>
                                      </p:cBhvr>
                                    </p:animEffect>
                                    <p:anim to="0" calcmode="lin" valueType="num">
                                      <p:cBhvr>
                                        <p:cTn id="8" dur="500" fill="hold">
                                          <p:stCondLst>
                                            <p:cond delay="0"/>
                                          </p:stCondLst>
                                        </p:cTn>
                                        <p:tgtEl>
                                          <p:spTgt spid="2"/>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09333" y="374015"/>
            <a:ext cx="6473824" cy="645160"/>
          </a:xfrm>
          <a:prstGeom prst="rect">
            <a:avLst/>
          </a:prstGeom>
          <a:noFill/>
        </p:spPr>
        <p:txBody>
          <a:bodyPr wrap="square" rtlCol="0">
            <a:spAutoFit/>
          </a:bodyPr>
          <a:p>
            <a:pPr algn="l"/>
            <a:r>
              <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rPr>
              <a:t>保护生物多样性</a:t>
            </a:r>
            <a:endParaRPr lang="zh-CN" altLang="en-US" sz="3600" dirty="0">
              <a:solidFill>
                <a:srgbClr val="2C8C2E"/>
              </a:solidFill>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5" name="图片 4" descr="4563682325aaa1c464ff925bed3d8c56"/>
          <p:cNvPicPr>
            <a:picLocks noChangeAspect="1"/>
          </p:cNvPicPr>
          <p:nvPr/>
        </p:nvPicPr>
        <p:blipFill>
          <a:blip r:embed="rId1"/>
          <a:stretch>
            <a:fillRect/>
          </a:stretch>
        </p:blipFill>
        <p:spPr>
          <a:xfrm>
            <a:off x="314325" y="323850"/>
            <a:ext cx="695325" cy="695325"/>
          </a:xfrm>
          <a:prstGeom prst="rect">
            <a:avLst/>
          </a:prstGeom>
        </p:spPr>
      </p:pic>
      <p:pic>
        <p:nvPicPr>
          <p:cNvPr id="3" name="圖片 2"/>
          <p:cNvPicPr>
            <a:picLocks noChangeAspect="1"/>
          </p:cNvPicPr>
          <p:nvPr/>
        </p:nvPicPr>
        <p:blipFill>
          <a:blip r:embed="rId2"/>
          <a:stretch>
            <a:fillRect/>
          </a:stretch>
        </p:blipFill>
        <p:spPr>
          <a:xfrm>
            <a:off x="802640" y="1524635"/>
            <a:ext cx="2917190" cy="4534535"/>
          </a:xfrm>
          <a:prstGeom prst="rect">
            <a:avLst/>
          </a:prstGeom>
        </p:spPr>
      </p:pic>
      <p:pic>
        <p:nvPicPr>
          <p:cNvPr id="6" name="圖片 5"/>
          <p:cNvPicPr>
            <a:picLocks noChangeAspect="1"/>
          </p:cNvPicPr>
          <p:nvPr/>
        </p:nvPicPr>
        <p:blipFill>
          <a:blip r:embed="rId3"/>
          <a:stretch>
            <a:fillRect/>
          </a:stretch>
        </p:blipFill>
        <p:spPr>
          <a:xfrm>
            <a:off x="4269740" y="1524635"/>
            <a:ext cx="2972435" cy="4534535"/>
          </a:xfrm>
          <a:prstGeom prst="rect">
            <a:avLst/>
          </a:prstGeom>
        </p:spPr>
      </p:pic>
      <p:pic>
        <p:nvPicPr>
          <p:cNvPr id="8" name="圖片 7"/>
          <p:cNvPicPr>
            <a:picLocks noChangeAspect="1"/>
          </p:cNvPicPr>
          <p:nvPr/>
        </p:nvPicPr>
        <p:blipFill>
          <a:blip r:embed="rId4"/>
          <a:stretch>
            <a:fillRect/>
          </a:stretch>
        </p:blipFill>
        <p:spPr>
          <a:xfrm>
            <a:off x="8157845" y="1205865"/>
            <a:ext cx="2829560" cy="1797685"/>
          </a:xfrm>
          <a:prstGeom prst="rect">
            <a:avLst/>
          </a:prstGeom>
        </p:spPr>
      </p:pic>
      <p:pic>
        <p:nvPicPr>
          <p:cNvPr id="9" name="圖片 8" descr="/private/var/folders/31/1t9dfddx4052ztwcs71bf61c0000gn/T/com.kingsoft.wpsoffice.mac/photoedit2/20241109112923/temp.pngtemp"/>
          <p:cNvPicPr>
            <a:picLocks noChangeAspect="1"/>
          </p:cNvPicPr>
          <p:nvPr/>
        </p:nvPicPr>
        <p:blipFill>
          <a:blip r:embed="rId5"/>
          <a:stretch>
            <a:fillRect/>
          </a:stretch>
        </p:blipFill>
        <p:spPr>
          <a:xfrm>
            <a:off x="8157845" y="3576320"/>
            <a:ext cx="2829560" cy="2078355"/>
          </a:xfrm>
          <a:prstGeom prst="rect">
            <a:avLst/>
          </a:prstGeom>
        </p:spPr>
      </p:pic>
      <p:sp>
        <p:nvSpPr>
          <p:cNvPr id="10" name="文字方塊 9"/>
          <p:cNvSpPr txBox="1"/>
          <p:nvPr/>
        </p:nvSpPr>
        <p:spPr>
          <a:xfrm>
            <a:off x="9103995" y="3208020"/>
            <a:ext cx="2482215" cy="368300"/>
          </a:xfrm>
          <a:prstGeom prst="rect">
            <a:avLst/>
          </a:prstGeom>
          <a:noFill/>
        </p:spPr>
        <p:txBody>
          <a:bodyPr wrap="square" rtlCol="0">
            <a:spAutoFit/>
          </a:bodyPr>
          <a:p>
            <a:r>
              <a:rPr lang="zh-CN" altLang="zh-TW"/>
              <a:t>渡渡鸟</a:t>
            </a:r>
            <a:endParaRPr lang="zh-CN" altLang="zh-TW"/>
          </a:p>
        </p:txBody>
      </p:sp>
      <p:sp>
        <p:nvSpPr>
          <p:cNvPr id="11" name="文字方塊 10"/>
          <p:cNvSpPr txBox="1"/>
          <p:nvPr/>
        </p:nvSpPr>
        <p:spPr>
          <a:xfrm>
            <a:off x="9007475" y="5807075"/>
            <a:ext cx="2578735" cy="368300"/>
          </a:xfrm>
          <a:prstGeom prst="rect">
            <a:avLst/>
          </a:prstGeom>
          <a:noFill/>
        </p:spPr>
        <p:txBody>
          <a:bodyPr wrap="square" rtlCol="0">
            <a:spAutoFit/>
          </a:bodyPr>
          <a:p>
            <a:r>
              <a:rPr lang="zh-CN" altLang="zh-TW"/>
              <a:t>大颅榄</a:t>
            </a:r>
            <a:r>
              <a:rPr lang="zh-CN" altLang="zh-TW"/>
              <a:t>树</a:t>
            </a:r>
            <a:endParaRPr lang="zh-CN" altLang="zh-TW"/>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stCondLst>
                                            <p:cond delay="0"/>
                                          </p:stCondLst>
                                        </p:cTn>
                                        <p:tgtEl>
                                          <p:spTgt spid="2"/>
                                        </p:tgtEl>
                                      </p:cBhvr>
                                    </p:animEffect>
                                    <p:anim to="0" calcmode="lin" valueType="num">
                                      <p:cBhvr>
                                        <p:cTn id="8" dur="500" fill="hold">
                                          <p:stCondLst>
                                            <p:cond delay="0"/>
                                          </p:stCondLst>
                                        </p:cTn>
                                        <p:tgtEl>
                                          <p:spTgt spid="2"/>
                                        </p:tgtEl>
                                        <p:attrNameLst>
                                          <p:attrName>ppt_x</p:attrName>
                                        </p:attrNameLst>
                                      </p:cBhvr>
                                      <p:tavLst>
                                        <p:tav tm="0">
                                          <p:val>
                                            <p:strVal val="#ppt_x+.05"/>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27969_4*m_i*1_1"/>
  <p:tag name="KSO_WM_TEMPLATE_CATEGORY" val="diagram"/>
  <p:tag name="KSO_WM_TEMPLATE_INDEX" val="20227969"/>
  <p:tag name="KSO_WM_UNIT_LAYERLEVEL" val="1_1"/>
  <p:tag name="KSO_WM_TAG_VERSION" val="1.0"/>
  <p:tag name="KSO_WM_BEAUTIFY_FLAG" val="#wm#"/>
  <p:tag name="KSO_WM_UNIT_LINE_FORE_SCHEMECOLOR_INDEX" val="5"/>
  <p:tag name="KSO_WM_UNIT_LINE_FILL_TYPE" val="2"/>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27969_4*m_h_i*1_2_2"/>
  <p:tag name="KSO_WM_TEMPLATE_CATEGORY" val="diagram"/>
  <p:tag name="KSO_WM_TEMPLATE_INDEX" val="20227969"/>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27969_4*m_h_x*1_2_1"/>
  <p:tag name="KSO_WM_TEMPLATE_CATEGORY" val="diagram"/>
  <p:tag name="KSO_WM_TEMPLATE_INDEX" val="20227969"/>
  <p:tag name="KSO_WM_UNIT_LAYERLEVEL" val="1_1_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27969_4*m_h_i*1_4_1"/>
  <p:tag name="KSO_WM_TEMPLATE_CATEGORY" val="diagram"/>
  <p:tag name="KSO_WM_TEMPLATE_INDEX" val="20227969"/>
  <p:tag name="KSO_WM_UNIT_LAYERLEVEL" val="1_1_1"/>
  <p:tag name="KSO_WM_TAG_VERSION" val="1.0"/>
  <p:tag name="KSO_WM_BEAUTIFY_FLAG" val="#wm#"/>
  <p:tag name="KSO_WM_UNIT_LINE_FORE_SCHEMECOLOR_INDEX" val="8"/>
  <p:tag name="KSO_WM_UNIT_LINE_FILL_TYPE" val="2"/>
</p:tagLst>
</file>

<file path=ppt/tags/tag13.xml><?xml version="1.0" encoding="utf-8"?>
<p:tagLst xmlns:p="http://schemas.openxmlformats.org/presentationml/2006/main">
  <p:tag name="KSO_WM_UNIT_SUBTYPE" val="a"/>
  <p:tag name="KSO_WM_UNIT_PRESET_TEXT" val="单击此处输入你的正文。"/>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27969_4*m_h_f*1_4_1"/>
  <p:tag name="KSO_WM_TEMPLATE_CATEGORY" val="diagram"/>
  <p:tag name="KSO_WM_TEMPLATE_INDEX" val="20227969"/>
  <p:tag name="KSO_WM_UNIT_LAYERLEVEL" val="1_1_1"/>
  <p:tag name="KSO_WM_TAG_VERSION" val="1.0"/>
  <p:tag name="KSO_WM_BEAUTIFY_FLAG" val="#wm#"/>
  <p:tag name="KSO_WM_UNIT_TEXT_FILL_FORE_SCHEMECOLOR_INDEX" val="13"/>
  <p:tag name="KSO_WM_UNIT_TEXT_FILL_TYPE" val="1"/>
</p:tagLst>
</file>

<file path=ppt/tags/tag14.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27969_4*m_h_a*1_4_1"/>
  <p:tag name="KSO_WM_TEMPLATE_CATEGORY" val="diagram"/>
  <p:tag name="KSO_WM_TEMPLATE_INDEX" val="20227969"/>
  <p:tag name="KSO_WM_UNIT_LAYERLEVEL" val="1_1_1"/>
  <p:tag name="KSO_WM_TAG_VERSION" val="1.0"/>
  <p:tag name="KSO_WM_BEAUTIFY_FLAG" val="#wm#"/>
  <p:tag name="KSO_WM_UNIT_TEXT_FILL_FORE_SCHEMECOLOR_INDEX" val="8"/>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27969_4*m_h_i*1_4_2"/>
  <p:tag name="KSO_WM_TEMPLATE_CATEGORY" val="diagram"/>
  <p:tag name="KSO_WM_TEMPLATE_INDEX" val="2022796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27969_4*m_h_x*1_4_1"/>
  <p:tag name="KSO_WM_TEMPLATE_CATEGORY" val="diagram"/>
  <p:tag name="KSO_WM_TEMPLATE_INDEX" val="20227969"/>
  <p:tag name="KSO_WM_UNIT_LAYERLEVEL" val="1_1_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27969_4*m_h_i*1_1_1"/>
  <p:tag name="KSO_WM_TEMPLATE_CATEGORY" val="diagram"/>
  <p:tag name="KSO_WM_TEMPLATE_INDEX" val="20227969"/>
  <p:tag name="KSO_WM_UNIT_LAYERLEVEL" val="1_1_1"/>
  <p:tag name="KSO_WM_TAG_VERSION" val="1.0"/>
  <p:tag name="KSO_WM_BEAUTIFY_FLAG" val="#wm#"/>
  <p:tag name="KSO_WM_UNIT_LINE_FORE_SCHEMECOLOR_INDEX" val="5"/>
  <p:tag name="KSO_WM_UNIT_LINE_FILL_TYPE" val="2"/>
</p:tagLst>
</file>

<file path=ppt/tags/tag18.xml><?xml version="1.0" encoding="utf-8"?>
<p:tagLst xmlns:p="http://schemas.openxmlformats.org/presentationml/2006/main">
  <p:tag name="KSO_WM_UNIT_SUBTYPE" val="a"/>
  <p:tag name="KSO_WM_UNIT_PRESET_TEXT" val="单击此处输入你的正文。"/>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27969_4*m_h_f*1_1_1"/>
  <p:tag name="KSO_WM_TEMPLATE_CATEGORY" val="diagram"/>
  <p:tag name="KSO_WM_TEMPLATE_INDEX" val="20227969"/>
  <p:tag name="KSO_WM_UNIT_LAYERLEVEL" val="1_1_1"/>
  <p:tag name="KSO_WM_TAG_VERSION" val="1.0"/>
  <p:tag name="KSO_WM_BEAUTIFY_FLAG" val="#wm#"/>
  <p:tag name="KSO_WM_UNIT_TEXT_FILL_FORE_SCHEMECOLOR_INDEX" val="13"/>
  <p:tag name="KSO_WM_UNIT_TEXT_FILL_TYPE" val="1"/>
</p:tagLst>
</file>

<file path=ppt/tags/tag19.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27969_4*m_h_a*1_1_1"/>
  <p:tag name="KSO_WM_TEMPLATE_CATEGORY" val="diagram"/>
  <p:tag name="KSO_WM_TEMPLATE_INDEX" val="20227969"/>
  <p:tag name="KSO_WM_UNIT_LAYERLEVEL" val="1_1_1"/>
  <p:tag name="KSO_WM_TAG_VERSION" val="1.0"/>
  <p:tag name="KSO_WM_BEAUTIFY_FLAG" val="#wm#"/>
  <p:tag name="KSO_WM_UNIT_TEXT_FILL_FORE_SCHEMECOLOR_INDEX" val="5"/>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27969_4*m_h_i*1_3_1"/>
  <p:tag name="KSO_WM_TEMPLATE_CATEGORY" val="diagram"/>
  <p:tag name="KSO_WM_TEMPLATE_INDEX" val="20227969"/>
  <p:tag name="KSO_WM_UNIT_LAYERLEVEL" val="1_1_1"/>
  <p:tag name="KSO_WM_TAG_VERSION" val="1.0"/>
  <p:tag name="KSO_WM_BEAUTIFY_FLAG" val="#wm#"/>
  <p:tag name="KSO_WM_UNIT_LINE_FORE_SCHEMECOLOR_INDEX" val="7"/>
  <p:tag name="KSO_WM_UNIT_LINE_FILL_TYPE"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27969_4*m_h_i*1_1_2"/>
  <p:tag name="KSO_WM_TEMPLATE_CATEGORY" val="diagram"/>
  <p:tag name="KSO_WM_TEMPLATE_INDEX" val="20227969"/>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27969_4*m_h_x*1_1_1"/>
  <p:tag name="KSO_WM_TEMPLATE_CATEGORY" val="diagram"/>
  <p:tag name="KSO_WM_TEMPLATE_INDEX" val="20227969"/>
  <p:tag name="KSO_WM_UNIT_LAYERLEVEL" val="1_1_1"/>
  <p:tag name="KSO_WM_TAG_VERSION" val="1.0"/>
  <p:tag name="KSO_WM_BEAUTIFY_FLAG" val="#wm#"/>
</p:tagLst>
</file>

<file path=ppt/tags/tag22.xml><?xml version="1.0" encoding="utf-8"?>
<p:tagLst xmlns:p="http://schemas.openxmlformats.org/presentationml/2006/main">
  <p:tag name="KSO_WM_DIAGRAM_VIRTUALLY_FRAME" val="{&quot;height&quot;:204.57141732283463,&quot;left&quot;:68.57141732283465,&quot;top&quot;:196,&quot;width&quot;:809.1429133858269}"/>
</p:tagLst>
</file>

<file path=ppt/tags/tag23.xml><?xml version="1.0" encoding="utf-8"?>
<p:tagLst xmlns:p="http://schemas.openxmlformats.org/presentationml/2006/main">
  <p:tag name="KSO_WM_DIAGRAM_VIRTUALLY_FRAME" val="{&quot;height&quot;:204.57141732283463,&quot;left&quot;:68.57141732283465,&quot;top&quot;:196,&quot;width&quot;:809.1429133858269}"/>
</p:tagLst>
</file>

<file path=ppt/tags/tag24.xml><?xml version="1.0" encoding="utf-8"?>
<p:tagLst xmlns:p="http://schemas.openxmlformats.org/presentationml/2006/main">
  <p:tag name="KSO_WM_DIAGRAM_VIRTUALLY_FRAME" val="{&quot;height&quot;:204.57141732283463,&quot;left&quot;:68.57141732283465,&quot;top&quot;:196,&quot;width&quot;:809.1429133858269}"/>
</p:tagLst>
</file>

<file path=ppt/tags/tag25.xml><?xml version="1.0" encoding="utf-8"?>
<p:tagLst xmlns:p="http://schemas.openxmlformats.org/presentationml/2006/main">
  <p:tag name="KSO_WM_DIAGRAM_VIRTUALLY_FRAME" val="{&quot;height&quot;:204.57141732283463,&quot;left&quot;:68.57141732283465,&quot;top&quot;:196,&quot;width&quot;:809.1429133858269}"/>
</p:tagLst>
</file>

<file path=ppt/tags/tag26.xml><?xml version="1.0" encoding="utf-8"?>
<p:tagLst xmlns:p="http://schemas.openxmlformats.org/presentationml/2006/main">
  <p:tag name="KSO_WM_DIAGRAM_VIRTUALLY_FRAME" val="{&quot;height&quot;:204.57141732283463,&quot;left&quot;:68.57141732283465,&quot;top&quot;:196,&quot;width&quot;:809.1429133858269}"/>
</p:tagLst>
</file>

<file path=ppt/tags/tag27.xml><?xml version="1.0" encoding="utf-8"?>
<p:tagLst xmlns:p="http://schemas.openxmlformats.org/presentationml/2006/main">
  <p:tag name="KSO_WM_DIAGRAM_VIRTUALLY_FRAME" val="{&quot;height&quot;:204.57141732283463,&quot;left&quot;:68.57141732283465,&quot;top&quot;:196,&quot;width&quot;:809.1429133858269}"/>
</p:tagLst>
</file>

<file path=ppt/tags/tag28.xml><?xml version="1.0" encoding="utf-8"?>
<p:tagLst xmlns:p="http://schemas.openxmlformats.org/presentationml/2006/main">
  <p:tag name="KSO_WM_DIAGRAM_VIRTUALLY_FRAME" val="{&quot;height&quot;:204.57141732283463,&quot;left&quot;:68.57141732283465,&quot;top&quot;:196,&quot;width&quot;:809.1429133858269}"/>
</p:tagLst>
</file>

<file path=ppt/tags/tag29.xml><?xml version="1.0" encoding="utf-8"?>
<p:tagLst xmlns:p="http://schemas.openxmlformats.org/presentationml/2006/main">
  <p:tag name="KSO_WM_DIAGRAM_VIRTUALLY_FRAME" val="{&quot;height&quot;:204.57141732283463,&quot;left&quot;:68.57141732283465,&quot;top&quot;:196,&quot;width&quot;:809.1429133858269}"/>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27969_4*m_h_i*1_3_2"/>
  <p:tag name="KSO_WM_TEMPLATE_CATEGORY" val="diagram"/>
  <p:tag name="KSO_WM_TEMPLATE_INDEX" val="2022796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30.xml><?xml version="1.0" encoding="utf-8"?>
<p:tagLst xmlns:p="http://schemas.openxmlformats.org/presentationml/2006/main">
  <p:tag name="KSO_WM_DIAGRAM_VIRTUALLY_FRAME" val="{&quot;height&quot;:204.57141732283463,&quot;left&quot;:68.57141732283465,&quot;top&quot;:196,&quot;width&quot;:809.1429133858269}"/>
</p:tagLst>
</file>

<file path=ppt/tags/tag31.xml><?xml version="1.0" encoding="utf-8"?>
<p:tagLst xmlns:p="http://schemas.openxmlformats.org/presentationml/2006/main">
  <p:tag name="KSO_WM_DIAGRAM_VIRTUALLY_FRAME" val="{&quot;height&quot;:204.57141732283463,&quot;left&quot;:68.57141732283465,&quot;top&quot;:196,&quot;width&quot;:809.1429133858269}"/>
</p:tagLst>
</file>

<file path=ppt/tags/tag32.xml><?xml version="1.0" encoding="utf-8"?>
<p:tagLst xmlns:p="http://schemas.openxmlformats.org/presentationml/2006/main">
  <p:tag name="KSO_WM_DIAGRAM_VIRTUALLY_FRAME" val="{&quot;height&quot;:204.57141732283463,&quot;left&quot;:68.57141732283465,&quot;top&quot;:196,&quot;width&quot;:809.1429133858269}"/>
</p:tagLst>
</file>

<file path=ppt/tags/tag33.xml><?xml version="1.0" encoding="utf-8"?>
<p:tagLst xmlns:p="http://schemas.openxmlformats.org/presentationml/2006/main">
  <p:tag name="KSO_WM_DIAGRAM_VIRTUALLY_FRAME" val="{&quot;height&quot;:204.57141732283463,&quot;left&quot;:68.57141732283465,&quot;top&quot;:196,&quot;width&quot;:809.1429133858269}"/>
</p:tagLst>
</file>

<file path=ppt/tags/tag34.xml><?xml version="1.0" encoding="utf-8"?>
<p:tagLst xmlns:p="http://schemas.openxmlformats.org/presentationml/2006/main">
  <p:tag name="ISLIDE.DIAGRAM" val="#590053;"/>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27979_4*i*1"/>
  <p:tag name="KSO_WM_TEMPLATE_CATEGORY" val="diagram"/>
  <p:tag name="KSO_WM_TEMPLATE_INDEX" val="20227979"/>
  <p:tag name="KSO_WM_UNIT_LAYERLEVEL" val="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36.xml><?xml version="1.0" encoding="utf-8"?>
<p:tagLst xmlns:p="http://schemas.openxmlformats.org/presentationml/2006/main">
  <p:tag name="KSO_WM_UNIT_VALUE" val="223*22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7979_4*l_h_x*1_1_1"/>
  <p:tag name="KSO_WM_TEMPLATE_CATEGORY" val="diagram"/>
  <p:tag name="KSO_WM_TEMPLATE_INDEX" val="20227979"/>
  <p:tag name="KSO_WM_UNIT_LAYERLEVEL" val="1_1_1"/>
  <p:tag name="KSO_WM_TAG_VERSION" val="1.0"/>
  <p:tag name="KSO_WM_BEAUTIFY_FLAG" val="#wm#"/>
</p:tagLst>
</file>

<file path=ppt/tags/tag37.xml><?xml version="1.0" encoding="utf-8"?>
<p:tagLst xmlns:p="http://schemas.openxmlformats.org/presentationml/2006/main">
  <p:tag name="KSO_WM_UNIT_VALUE" val="209*209"/>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7979_4*l_h_x*1_2_1"/>
  <p:tag name="KSO_WM_TEMPLATE_CATEGORY" val="diagram"/>
  <p:tag name="KSO_WM_TEMPLATE_INDEX" val="20227979"/>
  <p:tag name="KSO_WM_UNIT_LAYERLEVEL" val="1_1_1"/>
  <p:tag name="KSO_WM_TAG_VERSION" val="1.0"/>
  <p:tag name="KSO_WM_BEAUTIFY_FLAG" val="#wm#"/>
</p:tagLst>
</file>

<file path=ppt/tags/tag38.xml><?xml version="1.0" encoding="utf-8"?>
<p:tagLst xmlns:p="http://schemas.openxmlformats.org/presentationml/2006/main">
  <p:tag name="KSO_WM_UNIT_VALUE" val="208*208"/>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27979_4*l_h_x*1_3_1"/>
  <p:tag name="KSO_WM_TEMPLATE_CATEGORY" val="diagram"/>
  <p:tag name="KSO_WM_TEMPLATE_INDEX" val="20227979"/>
  <p:tag name="KSO_WM_UNIT_LAYERLEVEL" val="1_1_1"/>
  <p:tag name="KSO_WM_TAG_VERSION" val="1.0"/>
  <p:tag name="KSO_WM_BEAUTIFY_FLAG" val="#wm#"/>
</p:tagLst>
</file>

<file path=ppt/tags/tag39.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7979_2*l_h_a*1_1_1"/>
  <p:tag name="KSO_WM_TEMPLATE_CATEGORY" val="diagram"/>
  <p:tag name="KSO_WM_TEMPLATE_INDEX" val="20227979"/>
  <p:tag name="KSO_WM_UNIT_LAYERLEVEL" val="1_1_1"/>
  <p:tag name="KSO_WM_TAG_VERSION" val="1.0"/>
  <p:tag name="KSO_WM_BEAUTIFY_FLAG" val="#wm#"/>
  <p:tag name="KSO_WM_UNIT_TEXT_FILL_FORE_SCHEMECOLOR_INDEX" val="5"/>
  <p:tag name="KSO_WM_UNIT_TEXT_FILL_TYPE" val="1"/>
</p:tagLst>
</file>

<file path=ppt/tags/tag4.xml><?xml version="1.0" encoding="utf-8"?>
<p:tagLst xmlns:p="http://schemas.openxmlformats.org/presentationml/2006/main">
  <p:tag name="KSO_WM_UNIT_SUBTYPE" val="a"/>
  <p:tag name="KSO_WM_UNIT_PRESET_TEXT" val="单击此处输入你的正文。"/>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27969_4*m_h_f*1_3_1"/>
  <p:tag name="KSO_WM_TEMPLATE_CATEGORY" val="diagram"/>
  <p:tag name="KSO_WM_TEMPLATE_INDEX" val="20227969"/>
  <p:tag name="KSO_WM_UNIT_LAYERLEVEL" val="1_1_1"/>
  <p:tag name="KSO_WM_TAG_VERSION" val="1.0"/>
  <p:tag name="KSO_WM_BEAUTIFY_FLAG" val="#wm#"/>
  <p:tag name="KSO_WM_UNIT_TEXT_FILL_FORE_SCHEMECOLOR_INDEX" val="13"/>
  <p:tag name="KSO_WM_UNIT_TEXT_FILL_TYPE"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79_2*l_h_i*1_1_1"/>
  <p:tag name="KSO_WM_TEMPLATE_CATEGORY" val="diagram"/>
  <p:tag name="KSO_WM_TEMPLATE_INDEX" val="20227979"/>
  <p:tag name="KSO_WM_UNIT_LAYERLEVEL" val="1_1_1"/>
  <p:tag name="KSO_WM_TAG_VERSION" val="1.0"/>
  <p:tag name="KSO_WM_BEAUTIFY_FLAG" val="#wm#"/>
  <p:tag name="KSO_WM_UNIT_LINE_FORE_SCHEMECOLOR_INDEX" val="10"/>
  <p:tag name="KSO_WM_UNIT_LINE_FILL_TYPE" val="2"/>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7979_2*l_h_i*1_1_2"/>
  <p:tag name="KSO_WM_TEMPLATE_CATEGORY" val="diagram"/>
  <p:tag name="KSO_WM_TEMPLATE_INDEX" val="2022797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979_2*l_h_i*1_2_1"/>
  <p:tag name="KSO_WM_TEMPLATE_CATEGORY" val="diagram"/>
  <p:tag name="KSO_WM_TEMPLATE_INDEX" val="2022797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7979_2*l_h_a*1_2_1"/>
  <p:tag name="KSO_WM_TEMPLATE_CATEGORY" val="diagram"/>
  <p:tag name="KSO_WM_TEMPLATE_INDEX" val="20227979"/>
  <p:tag name="KSO_WM_UNIT_LAYERLEVEL" val="1_1_1"/>
  <p:tag name="KSO_WM_TAG_VERSION" val="1.0"/>
  <p:tag name="KSO_WM_BEAUTIFY_FLAG" val="#wm#"/>
  <p:tag name="KSO_WM_UNIT_TEXT_FILL_FORE_SCHEMECOLOR_INDEX" val="5"/>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7979_2*l_h_i*1_2_2"/>
  <p:tag name="KSO_WM_TEMPLATE_CATEGORY" val="diagram"/>
  <p:tag name="KSO_WM_TEMPLATE_INDEX" val="20227979"/>
  <p:tag name="KSO_WM_UNIT_LAYERLEVEL" val="1_1_1"/>
  <p:tag name="KSO_WM_TAG_VERSION" val="1.0"/>
  <p:tag name="KSO_WM_BEAUTIFY_FLAG" val="#wm#"/>
  <p:tag name="KSO_WM_UNIT_LINE_FORE_SCHEMECOLOR_INDEX" val="10"/>
  <p:tag name="KSO_WM_UNIT_LINE_FILL_TYPE" val="2"/>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27979_2*i*1"/>
  <p:tag name="KSO_WM_TEMPLATE_CATEGORY" val="diagram"/>
  <p:tag name="KSO_WM_TEMPLATE_INDEX" val="20227979"/>
  <p:tag name="KSO_WM_UNIT_LAYERLEVEL" val="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46.xml><?xml version="1.0" encoding="utf-8"?>
<p:tagLst xmlns:p="http://schemas.openxmlformats.org/presentationml/2006/main">
  <p:tag name="KSO_WM_UNIT_VALUE" val="223*22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7979_2*l_h_x*1_1_1"/>
  <p:tag name="KSO_WM_TEMPLATE_CATEGORY" val="diagram"/>
  <p:tag name="KSO_WM_TEMPLATE_INDEX" val="20227979"/>
  <p:tag name="KSO_WM_UNIT_LAYERLEVEL" val="1_1_1"/>
  <p:tag name="KSO_WM_TAG_VERSION" val="1.0"/>
  <p:tag name="KSO_WM_BEAUTIFY_FLAG" val="#wm#"/>
</p:tagLst>
</file>

<file path=ppt/tags/tag47.xml><?xml version="1.0" encoding="utf-8"?>
<p:tagLst xmlns:p="http://schemas.openxmlformats.org/presentationml/2006/main">
  <p:tag name="KSO_WM_UNIT_VALUE" val="209*209"/>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7979_2*l_h_x*1_2_1"/>
  <p:tag name="KSO_WM_TEMPLATE_CATEGORY" val="diagram"/>
  <p:tag name="KSO_WM_TEMPLATE_INDEX" val="20227979"/>
  <p:tag name="KSO_WM_UNIT_LAYERLEVEL" val="1_1_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28065_4*l_i*1_1"/>
  <p:tag name="KSO_WM_TEMPLATE_CATEGORY" val="diagram"/>
  <p:tag name="KSO_WM_TEMPLATE_INDEX" val="20228065"/>
  <p:tag name="KSO_WM_UNIT_LAYERLEVEL" val="1_1"/>
  <p:tag name="KSO_WM_TAG_VERSION" val="1.0"/>
  <p:tag name="KSO_WM_BEAUTIFY_FLAG" val="#wm#"/>
  <p:tag name="KSO_WM_UNIT_LINE_FORE_SCHEMECOLOR_INDEX" val="8"/>
  <p:tag name="KSO_WM_UNIT_LINE_FILL_TYPE"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065_4*l_h_i*1_4_1"/>
  <p:tag name="KSO_WM_TEMPLATE_CATEGORY" val="diagram"/>
  <p:tag name="KSO_WM_TEMPLATE_INDEX" val="20228065"/>
  <p:tag name="KSO_WM_UNIT_LAYERLEVEL" val="1_1_1"/>
  <p:tag name="KSO_WM_TAG_VERSION" val="1.0"/>
  <p:tag name="KSO_WM_BEAUTIFY_FLAG" val="#wm#"/>
  <p:tag name="KSO_WM_UNIT_LINE_FORE_SCHEMECOLOR_INDEX" val="8"/>
  <p:tag name="KSO_WM_UNIT_LINE_FILL_TYPE" val="2"/>
  <p:tag name="KSO_WM_UNIT_TEXT_FILL_FORE_SCHEMECOLOR_INDEX" val="2"/>
  <p:tag name="KSO_WM_UNIT_TEXT_FILL_TYPE" val="1"/>
</p:tagLst>
</file>

<file path=ppt/tags/tag5.xml><?xml version="1.0" encoding="utf-8"?>
<p:tagLst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27969_4*m_h_x*1_3_1"/>
  <p:tag name="KSO_WM_TEMPLATE_CATEGORY" val="diagram"/>
  <p:tag name="KSO_WM_TEMPLATE_INDEX" val="20227969"/>
  <p:tag name="KSO_WM_UNIT_LAYERLEVEL" val="1_1_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065_4*l_h_i*1_3_1"/>
  <p:tag name="KSO_WM_TEMPLATE_CATEGORY" val="diagram"/>
  <p:tag name="KSO_WM_TEMPLATE_INDEX" val="20228065"/>
  <p:tag name="KSO_WM_UNIT_LAYERLEVEL" val="1_1_1"/>
  <p:tag name="KSO_WM_TAG_VERSION" val="1.0"/>
  <p:tag name="KSO_WM_BEAUTIFY_FLAG" val="#wm#"/>
  <p:tag name="KSO_WM_UNIT_LINE_FORE_SCHEMECOLOR_INDEX" val="7"/>
  <p:tag name="KSO_WM_UNIT_LINE_FILL_TYPE" val="2"/>
  <p:tag name="KSO_WM_UNIT_TEXT_FILL_FORE_SCHEMECOLOR_INDEX" val="2"/>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065_4*l_h_i*1_2_1"/>
  <p:tag name="KSO_WM_TEMPLATE_CATEGORY" val="diagram"/>
  <p:tag name="KSO_WM_TEMPLATE_INDEX" val="20228065"/>
  <p:tag name="KSO_WM_UNIT_LAYERLEVEL" val="1_1_1"/>
  <p:tag name="KSO_WM_TAG_VERSION" val="1.0"/>
  <p:tag name="KSO_WM_BEAUTIFY_FLAG" val="#wm#"/>
  <p:tag name="KSO_WM_UNIT_LINE_FORE_SCHEMECOLOR_INDEX" val="6"/>
  <p:tag name="KSO_WM_UNIT_LINE_FILL_TYPE" val="2"/>
  <p:tag name="KSO_WM_UNIT_TEXT_FILL_FORE_SCHEMECOLOR_INDEX" val="2"/>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65_4*l_h_i*1_1_1"/>
  <p:tag name="KSO_WM_TEMPLATE_CATEGORY" val="diagram"/>
  <p:tag name="KSO_WM_TEMPLATE_INDEX" val="20228065"/>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065_4*l_h_i*1_1_2"/>
  <p:tag name="KSO_WM_TEMPLATE_CATEGORY" val="diagram"/>
  <p:tag name="KSO_WM_TEMPLATE_INDEX" val="20228065"/>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065_4*l_h_i*1_1_3"/>
  <p:tag name="KSO_WM_TEMPLATE_CATEGORY" val="diagram"/>
  <p:tag name="KSO_WM_TEMPLATE_INDEX" val="20228065"/>
  <p:tag name="KSO_WM_UNIT_LAYERLEVEL" val="1_1_1"/>
  <p:tag name="KSO_WM_TAG_VERSION" val="1.0"/>
  <p:tag name="KSO_WM_BEAUTIFY_FLAG" val="#wm#"/>
  <p:tag name="KSO_WM_UNIT_FILL_FORE_SCHEMECOLOR_INDEX" val="5"/>
  <p:tag name="KSO_WM_UNIT_FILL_TYPE" val="1"/>
  <p:tag name="KSO_WM_UNIT_SHADOW_SCHEMECOLOR_INDEX" val="13"/>
  <p:tag name="KSO_WM_UNIT_TEXT_FILL_FORE_SCHEMECOLOR_INDEX" val="2"/>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065_4*l_h_i*1_1_4"/>
  <p:tag name="KSO_WM_TEMPLATE_CATEGORY" val="diagram"/>
  <p:tag name="KSO_WM_TEMPLATE_INDEX" val="2022806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8065_4*l_h_i*1_2_2"/>
  <p:tag name="KSO_WM_TEMPLATE_CATEGORY" val="diagram"/>
  <p:tag name="KSO_WM_TEMPLATE_INDEX" val="20228065"/>
  <p:tag name="KSO_WM_UNIT_LAYERLEVEL" val="1_1_1"/>
  <p:tag name="KSO_WM_TAG_VERSION" val="1.0"/>
  <p:tag name="KSO_WM_BEAUTIFY_FLAG" val="#wm#"/>
  <p:tag name="KSO_WM_UNIT_LINE_FORE_SCHEMECOLOR_INDEX" val="6"/>
  <p:tag name="KSO_WM_UNIT_LINE_FILL_TYPE" val="2"/>
  <p:tag name="KSO_WM_UNIT_TEXT_FILL_FORE_SCHEMECOLOR_INDEX" val="2"/>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065_4*l_h_i*1_2_3"/>
  <p:tag name="KSO_WM_TEMPLATE_CATEGORY" val="diagram"/>
  <p:tag name="KSO_WM_TEMPLATE_INDEX" val="20228065"/>
  <p:tag name="KSO_WM_UNIT_LAYERLEVEL" val="1_1_1"/>
  <p:tag name="KSO_WM_TAG_VERSION" val="1.0"/>
  <p:tag name="KSO_WM_BEAUTIFY_FLAG" val="#wm#"/>
  <p:tag name="KSO_WM_UNIT_FILL_FORE_SCHEMECOLOR_INDEX" val="6"/>
  <p:tag name="KSO_WM_UNIT_FILL_TYPE" val="1"/>
  <p:tag name="KSO_WM_UNIT_SHADOW_SCHEMECOLOR_INDEX" val="13"/>
  <p:tag name="KSO_WM_UNIT_TEXT_FILL_FORE_SCHEMECOLOR_INDEX" val="2"/>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065_4*l_h_i*1_2_4"/>
  <p:tag name="KSO_WM_TEMPLATE_CATEGORY" val="diagram"/>
  <p:tag name="KSO_WM_TEMPLATE_INDEX" val="2022806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8065_4*l_h_i*1_3_2"/>
  <p:tag name="KSO_WM_TEMPLATE_CATEGORY" val="diagram"/>
  <p:tag name="KSO_WM_TEMPLATE_INDEX" val="20228065"/>
  <p:tag name="KSO_WM_UNIT_LAYERLEVEL" val="1_1_1"/>
  <p:tag name="KSO_WM_TAG_VERSION" val="1.0"/>
  <p:tag name="KSO_WM_BEAUTIFY_FLAG" val="#wm#"/>
  <p:tag name="KSO_WM_UNIT_LINE_FORE_SCHEMECOLOR_INDEX" val="7"/>
  <p:tag name="KSO_WM_UNIT_LINE_FILL_TYPE" val="2"/>
  <p:tag name="KSO_WM_UNIT_TEXT_FILL_FORE_SCHEMECOLOR_INDEX" val="2"/>
  <p:tag name="KSO_WM_UNIT_TEXT_FILL_TYPE" val="1"/>
</p:tagLst>
</file>

<file path=ppt/tags/tag6.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27969_4*m_h_a*1_3_1"/>
  <p:tag name="KSO_WM_TEMPLATE_CATEGORY" val="diagram"/>
  <p:tag name="KSO_WM_TEMPLATE_INDEX" val="20227969"/>
  <p:tag name="KSO_WM_UNIT_LAYERLEVEL" val="1_1_1"/>
  <p:tag name="KSO_WM_TAG_VERSION" val="1.0"/>
  <p:tag name="KSO_WM_BEAUTIFY_FLAG" val="#wm#"/>
  <p:tag name="KSO_WM_UNIT_TEXT_FILL_FORE_SCHEMECOLOR_INDEX" val="7"/>
  <p:tag name="KSO_WM_UNIT_TEXT_FILL_TYPE"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065_4*l_h_i*1_3_3"/>
  <p:tag name="KSO_WM_TEMPLATE_CATEGORY" val="diagram"/>
  <p:tag name="KSO_WM_TEMPLATE_INDEX" val="20228065"/>
  <p:tag name="KSO_WM_UNIT_LAYERLEVEL" val="1_1_1"/>
  <p:tag name="KSO_WM_TAG_VERSION" val="1.0"/>
  <p:tag name="KSO_WM_BEAUTIFY_FLAG" val="#wm#"/>
  <p:tag name="KSO_WM_UNIT_FILL_FORE_SCHEMECOLOR_INDEX" val="7"/>
  <p:tag name="KSO_WM_UNIT_FILL_TYPE" val="1"/>
  <p:tag name="KSO_WM_UNIT_SHADOW_SCHEMECOLOR_INDEX" val="13"/>
  <p:tag name="KSO_WM_UNIT_TEXT_FILL_FORE_SCHEMECOLOR_INDEX" val="2"/>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065_4*l_h_i*1_3_4"/>
  <p:tag name="KSO_WM_TEMPLATE_CATEGORY" val="diagram"/>
  <p:tag name="KSO_WM_TEMPLATE_INDEX" val="20228065"/>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8065_4*l_h_i*1_4_2"/>
  <p:tag name="KSO_WM_TEMPLATE_CATEGORY" val="diagram"/>
  <p:tag name="KSO_WM_TEMPLATE_INDEX" val="20228065"/>
  <p:tag name="KSO_WM_UNIT_LAYERLEVEL" val="1_1_1"/>
  <p:tag name="KSO_WM_TAG_VERSION" val="1.0"/>
  <p:tag name="KSO_WM_BEAUTIFY_FLAG" val="#wm#"/>
  <p:tag name="KSO_WM_UNIT_LINE_FORE_SCHEMECOLOR_INDEX" val="8"/>
  <p:tag name="KSO_WM_UNIT_LINE_FILL_TYPE" val="2"/>
  <p:tag name="KSO_WM_UNIT_TEXT_FILL_FORE_SCHEMECOLOR_INDEX" val="2"/>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065_4*l_h_i*1_4_3"/>
  <p:tag name="KSO_WM_TEMPLATE_CATEGORY" val="diagram"/>
  <p:tag name="KSO_WM_TEMPLATE_INDEX" val="20228065"/>
  <p:tag name="KSO_WM_UNIT_LAYERLEVEL" val="1_1_1"/>
  <p:tag name="KSO_WM_TAG_VERSION" val="1.0"/>
  <p:tag name="KSO_WM_BEAUTIFY_FLAG" val="#wm#"/>
  <p:tag name="KSO_WM_UNIT_FILL_FORE_SCHEMECOLOR_INDEX" val="8"/>
  <p:tag name="KSO_WM_UNIT_FILL_TYPE" val="1"/>
  <p:tag name="KSO_WM_UNIT_SHADOW_SCHEMECOLOR_INDEX" val="13"/>
  <p:tag name="KSO_WM_UNIT_TEXT_FILL_FORE_SCHEMECOLOR_INDEX" val="2"/>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065_4*l_h_i*1_4_4"/>
  <p:tag name="KSO_WM_TEMPLATE_CATEGORY" val="diagram"/>
  <p:tag name="KSO_WM_TEMPLATE_INDEX" val="20228065"/>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65.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8065_4*l_h_x*1_1_1"/>
  <p:tag name="KSO_WM_TEMPLATE_CATEGORY" val="diagram"/>
  <p:tag name="KSO_WM_TEMPLATE_INDEX" val="20228065"/>
  <p:tag name="KSO_WM_UNIT_LAYERLEVEL" val="1_1_1"/>
  <p:tag name="KSO_WM_TAG_VERSION" val="1.0"/>
  <p:tag name="KSO_WM_BEAUTIFY_FLAG" val="#wm#"/>
</p:tagLst>
</file>

<file path=ppt/tags/tag66.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8065_4*l_h_x*1_2_1"/>
  <p:tag name="KSO_WM_TEMPLATE_CATEGORY" val="diagram"/>
  <p:tag name="KSO_WM_TEMPLATE_INDEX" val="20228065"/>
  <p:tag name="KSO_WM_UNIT_LAYERLEVEL" val="1_1_1"/>
  <p:tag name="KSO_WM_TAG_VERSION" val="1.0"/>
  <p:tag name="KSO_WM_BEAUTIFY_FLAG" val="#wm#"/>
</p:tagLst>
</file>

<file path=ppt/tags/tag67.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28065_4*l_h_x*1_3_1"/>
  <p:tag name="KSO_WM_TEMPLATE_CATEGORY" val="diagram"/>
  <p:tag name="KSO_WM_TEMPLATE_INDEX" val="20228065"/>
  <p:tag name="KSO_WM_UNIT_LAYERLEVEL" val="1_1_1"/>
  <p:tag name="KSO_WM_TAG_VERSION" val="1.0"/>
  <p:tag name="KSO_WM_BEAUTIFY_FLAG" val="#wm#"/>
</p:tagLst>
</file>

<file path=ppt/tags/tag68.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28065_4*l_h_x*1_4_1"/>
  <p:tag name="KSO_WM_TEMPLATE_CATEGORY" val="diagram"/>
  <p:tag name="KSO_WM_TEMPLATE_INDEX" val="20228065"/>
  <p:tag name="KSO_WM_UNIT_LAYERLEVEL" val="1_1_1"/>
  <p:tag name="KSO_WM_TAG_VERSION" val="1.0"/>
  <p:tag name="KSO_WM_BEAUTIFY_FLAG" val="#wm#"/>
</p:tagLst>
</file>

<file path=ppt/tags/tag6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065_4*l_h_a*1_1_1"/>
  <p:tag name="KSO_WM_TEMPLATE_CATEGORY" val="diagram"/>
  <p:tag name="KSO_WM_TEMPLATE_INDEX" val="20228065"/>
  <p:tag name="KSO_WM_UNIT_LAYERLEVEL" val="1_1_1"/>
  <p:tag name="KSO_WM_TAG_VERSION" val="1.0"/>
  <p:tag name="KSO_WM_BEAUTIFY_FLAG" val="#wm#"/>
  <p:tag name="KSO_WM_UNIT_TEXT_FILL_FORE_SCHEMECOLOR_INDEX" val="5"/>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27969_4*m_h_i*1_2_1"/>
  <p:tag name="KSO_WM_TEMPLATE_CATEGORY" val="diagram"/>
  <p:tag name="KSO_WM_TEMPLATE_INDEX" val="20227969"/>
  <p:tag name="KSO_WM_UNIT_LAYERLEVEL" val="1_1_1"/>
  <p:tag name="KSO_WM_TAG_VERSION" val="1.0"/>
  <p:tag name="KSO_WM_BEAUTIFY_FLAG" val="#wm#"/>
  <p:tag name="KSO_WM_UNIT_LINE_FORE_SCHEMECOLOR_INDEX" val="6"/>
  <p:tag name="KSO_WM_UNIT_LINE_FILL_TYPE" val="2"/>
</p:tagLst>
</file>

<file path=ppt/tags/tag7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8065_4*l_h_a*1_4_1"/>
  <p:tag name="KSO_WM_TEMPLATE_CATEGORY" val="diagram"/>
  <p:tag name="KSO_WM_TEMPLATE_INDEX" val="20228065"/>
  <p:tag name="KSO_WM_UNIT_LAYERLEVEL" val="1_1_1"/>
  <p:tag name="KSO_WM_TAG_VERSION" val="1.0"/>
  <p:tag name="KSO_WM_BEAUTIFY_FLAG" val="#wm#"/>
  <p:tag name="KSO_WM_UNIT_TEXT_FILL_FORE_SCHEMECOLOR_INDEX" val="5"/>
  <p:tag name="KSO_WM_UNIT_TEXT_FILL_TYPE" val="1"/>
</p:tagLst>
</file>

<file path=ppt/tags/tag7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065_4*l_h_a*1_3_1"/>
  <p:tag name="KSO_WM_TEMPLATE_CATEGORY" val="diagram"/>
  <p:tag name="KSO_WM_TEMPLATE_INDEX" val="20228065"/>
  <p:tag name="KSO_WM_UNIT_LAYERLEVEL" val="1_1_1"/>
  <p:tag name="KSO_WM_TAG_VERSION" val="1.0"/>
  <p:tag name="KSO_WM_BEAUTIFY_FLAG" val="#wm#"/>
  <p:tag name="KSO_WM_UNIT_TEXT_FILL_FORE_SCHEMECOLOR_INDEX" val="5"/>
  <p:tag name="KSO_WM_UNIT_TEXT_FILL_TYPE" val="1"/>
</p:tagLst>
</file>

<file path=ppt/tags/tag7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065_4*l_h_a*1_2_1"/>
  <p:tag name="KSO_WM_TEMPLATE_CATEGORY" val="diagram"/>
  <p:tag name="KSO_WM_TEMPLATE_INDEX" val="20228065"/>
  <p:tag name="KSO_WM_UNIT_LAYERLEVEL" val="1_1_1"/>
  <p:tag name="KSO_WM_TAG_VERSION" val="1.0"/>
  <p:tag name="KSO_WM_BEAUTIFY_FLAG" val="#wm#"/>
  <p:tag name="KSO_WM_UNIT_TEXT_FILL_FORE_SCHEMECOLOR_INDEX" val="5"/>
  <p:tag name="KSO_WM_UNIT_TEXT_FILL_TYPE" val="1"/>
</p:tagLst>
</file>

<file path=ppt/tags/tag73.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7979_3*l_h_a*1_1_1"/>
  <p:tag name="KSO_WM_TEMPLATE_CATEGORY" val="diagram"/>
  <p:tag name="KSO_WM_TEMPLATE_INDEX" val="20227979"/>
  <p:tag name="KSO_WM_UNIT_LAYERLEVEL" val="1_1_1"/>
  <p:tag name="KSO_WM_TAG_VERSION" val="1.0"/>
  <p:tag name="KSO_WM_BEAUTIFY_FLAG" val="#wm#"/>
  <p:tag name="KSO_WM_UNIT_TEXT_FILL_FORE_SCHEMECOLOR_INDEX" val="5"/>
  <p:tag name="KSO_WM_UNIT_TEX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79_3*l_h_i*1_1_1"/>
  <p:tag name="KSO_WM_TEMPLATE_CATEGORY" val="diagram"/>
  <p:tag name="KSO_WM_TEMPLATE_INDEX" val="20227979"/>
  <p:tag name="KSO_WM_UNIT_LAYERLEVEL" val="1_1_1"/>
  <p:tag name="KSO_WM_TAG_VERSION" val="1.0"/>
  <p:tag name="KSO_WM_BEAUTIFY_FLAG" val="#wm#"/>
  <p:tag name="KSO_WM_UNIT_LINE_FORE_SCHEMECOLOR_INDEX" val="10"/>
  <p:tag name="KSO_WM_UNIT_LINE_FILL_TYPE"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7979_3*l_h_i*1_1_2"/>
  <p:tag name="KSO_WM_TEMPLATE_CATEGORY" val="diagram"/>
  <p:tag name="KSO_WM_TEMPLATE_INDEX" val="2022797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979_3*l_h_i*1_2_1"/>
  <p:tag name="KSO_WM_TEMPLATE_CATEGORY" val="diagram"/>
  <p:tag name="KSO_WM_TEMPLATE_INDEX" val="2022797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7979_3*l_h_i*1_3_1"/>
  <p:tag name="KSO_WM_TEMPLATE_CATEGORY" val="diagram"/>
  <p:tag name="KSO_WM_TEMPLATE_INDEX" val="2022797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78.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7979_3*l_h_a*1_3_1"/>
  <p:tag name="KSO_WM_TEMPLATE_CATEGORY" val="diagram"/>
  <p:tag name="KSO_WM_TEMPLATE_INDEX" val="20227979"/>
  <p:tag name="KSO_WM_UNIT_LAYERLEVEL" val="1_1_1"/>
  <p:tag name="KSO_WM_TAG_VERSION" val="1.0"/>
  <p:tag name="KSO_WM_BEAUTIFY_FLAG" val="#wm#"/>
  <p:tag name="KSO_WM_UNIT_TEXT_FILL_FORE_SCHEMECOLOR_INDEX" val="5"/>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7979_3*l_h_i*1_3_2"/>
  <p:tag name="KSO_WM_TEMPLATE_CATEGORY" val="diagram"/>
  <p:tag name="KSO_WM_TEMPLATE_INDEX" val="20227979"/>
  <p:tag name="KSO_WM_UNIT_LAYERLEVEL" val="1_1_1"/>
  <p:tag name="KSO_WM_TAG_VERSION" val="1.0"/>
  <p:tag name="KSO_WM_BEAUTIFY_FLAG" val="#wm#"/>
  <p:tag name="KSO_WM_UNIT_LINE_FORE_SCHEMECOLOR_INDEX" val="10"/>
  <p:tag name="KSO_WM_UNIT_LINE_FILL_TYPE" val="2"/>
</p:tagLst>
</file>

<file path=ppt/tags/tag8.xml><?xml version="1.0" encoding="utf-8"?>
<p:tagLst xmlns:p="http://schemas.openxmlformats.org/presentationml/2006/main">
  <p:tag name="KSO_WM_UNIT_SUBTYPE" val="a"/>
  <p:tag name="KSO_WM_UNIT_PRESET_TEXT" val="单击此处输入你的正文。"/>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27969_4*m_h_f*1_2_1"/>
  <p:tag name="KSO_WM_TEMPLATE_CATEGORY" val="diagram"/>
  <p:tag name="KSO_WM_TEMPLATE_INDEX" val="20227969"/>
  <p:tag name="KSO_WM_UNIT_LAYERLEVEL" val="1_1_1"/>
  <p:tag name="KSO_WM_TAG_VERSION" val="1.0"/>
  <p:tag name="KSO_WM_BEAUTIFY_FLAG" val="#wm#"/>
  <p:tag name="KSO_WM_UNIT_TEXT_FILL_FORE_SCHEMECOLOR_INDEX" val="13"/>
  <p:tag name="KSO_WM_UNIT_TEXT_FILL_TYPE" val="1"/>
</p:tagLst>
</file>

<file path=ppt/tags/tag80.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7979_3*l_h_a*1_2_1"/>
  <p:tag name="KSO_WM_TEMPLATE_CATEGORY" val="diagram"/>
  <p:tag name="KSO_WM_TEMPLATE_INDEX" val="20227979"/>
  <p:tag name="KSO_WM_UNIT_LAYERLEVEL" val="1_1_1"/>
  <p:tag name="KSO_WM_TAG_VERSION" val="1.0"/>
  <p:tag name="KSO_WM_BEAUTIFY_FLAG" val="#wm#"/>
  <p:tag name="KSO_WM_UNIT_TEXT_FILL_FORE_SCHEMECOLOR_INDEX" val="5"/>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7979_3*l_h_i*1_2_2"/>
  <p:tag name="KSO_WM_TEMPLATE_CATEGORY" val="diagram"/>
  <p:tag name="KSO_WM_TEMPLATE_INDEX" val="20227979"/>
  <p:tag name="KSO_WM_UNIT_LAYERLEVEL" val="1_1_1"/>
  <p:tag name="KSO_WM_TAG_VERSION" val="1.0"/>
  <p:tag name="KSO_WM_BEAUTIFY_FLAG" val="#wm#"/>
  <p:tag name="KSO_WM_UNIT_LINE_FORE_SCHEMECOLOR_INDEX" val="10"/>
  <p:tag name="KSO_WM_UNIT_LINE_FILL_TYPE"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979_3*l_h_i*1_1_3"/>
  <p:tag name="KSO_WM_TEMPLATE_CATEGORY" val="diagram"/>
  <p:tag name="KSO_WM_TEMPLATE_INDEX" val="20227979"/>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83.xml><?xml version="1.0" encoding="utf-8"?>
<p:tagLst xmlns:p="http://schemas.openxmlformats.org/presentationml/2006/main">
  <p:tag name="KSO_WM_UNIT_VALUE" val="223*22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7979_3*l_h_x*1_1_1"/>
  <p:tag name="KSO_WM_TEMPLATE_CATEGORY" val="diagram"/>
  <p:tag name="KSO_WM_TEMPLATE_INDEX" val="20227979"/>
  <p:tag name="KSO_WM_UNIT_LAYERLEVEL" val="1_1_1"/>
  <p:tag name="KSO_WM_TAG_VERSION" val="1.0"/>
  <p:tag name="KSO_WM_BEAUTIFY_FLAG" val="#wm#"/>
</p:tagLst>
</file>

<file path=ppt/tags/tag84.xml><?xml version="1.0" encoding="utf-8"?>
<p:tagLst xmlns:p="http://schemas.openxmlformats.org/presentationml/2006/main">
  <p:tag name="KSO_WM_UNIT_VALUE" val="209*209"/>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7979_3*l_h_x*1_2_1"/>
  <p:tag name="KSO_WM_TEMPLATE_CATEGORY" val="diagram"/>
  <p:tag name="KSO_WM_TEMPLATE_INDEX" val="20227979"/>
  <p:tag name="KSO_WM_UNIT_LAYERLEVEL" val="1_1_1"/>
  <p:tag name="KSO_WM_TAG_VERSION" val="1.0"/>
  <p:tag name="KSO_WM_BEAUTIFY_FLAG" val="#wm#"/>
</p:tagLst>
</file>

<file path=ppt/tags/tag85.xml><?xml version="1.0" encoding="utf-8"?>
<p:tagLst xmlns:p="http://schemas.openxmlformats.org/presentationml/2006/main">
  <p:tag name="KSO_WM_UNIT_VALUE" val="208*208"/>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27979_3*l_h_x*1_3_1"/>
  <p:tag name="KSO_WM_TEMPLATE_CATEGORY" val="diagram"/>
  <p:tag name="KSO_WM_TEMPLATE_INDEX" val="20227979"/>
  <p:tag name="KSO_WM_UNIT_LAYERLEVEL" val="1_1_1"/>
  <p:tag name="KSO_WM_TAG_VERSION" val="1.0"/>
  <p:tag name="KSO_WM_BEAUTIFY_FLAG" val="#wm#"/>
</p:tagLst>
</file>

<file path=ppt/tags/tag86.xml><?xml version="1.0" encoding="utf-8"?>
<p:tagLst xmlns:p="http://schemas.openxmlformats.org/presentationml/2006/main">
  <p:tag name="commondata" val="eyJoZGlkIjoiNjE5ZDAwOTRkYjRkMTYwMjk0ZDIxMjllYTc4NGY2ZTIifQ=="/>
</p:tagLst>
</file>

<file path=ppt/tags/tag9.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27969_4*m_h_a*1_2_1"/>
  <p:tag name="KSO_WM_TEMPLATE_CATEGORY" val="diagram"/>
  <p:tag name="KSO_WM_TEMPLATE_INDEX" val="20227969"/>
  <p:tag name="KSO_WM_UNIT_LAYERLEVEL" val="1_1_1"/>
  <p:tag name="KSO_WM_TAG_VERSION" val="1.0"/>
  <p:tag name="KSO_WM_BEAUTIFY_FLAG" val="#wm#"/>
  <p:tag name="KSO_WM_UNIT_TEXT_FILL_FORE_SCHEMECOLOR_INDEX" val="6"/>
  <p:tag name="KSO_WM_UNIT_TEXT_FILL_TYPE" val="1"/>
</p:tagLst>
</file>

<file path=ppt/theme/theme1.xml><?xml version="1.0" encoding="utf-8"?>
<a:theme xmlns:a="http://schemas.openxmlformats.org/drawingml/2006/main" name="Office 主题​​">
  <a:themeElements>
    <a:clrScheme name="自定义 2399">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435">
      <a:dk1>
        <a:srgbClr val="000000"/>
      </a:dk1>
      <a:lt1>
        <a:srgbClr val="FFFFFF"/>
      </a:lt1>
      <a:dk2>
        <a:srgbClr val="778495"/>
      </a:dk2>
      <a:lt2>
        <a:srgbClr val="F0F0F0"/>
      </a:lt2>
      <a:accent1>
        <a:srgbClr val="6EAB1D"/>
      </a:accent1>
      <a:accent2>
        <a:srgbClr val="7FB7AC"/>
      </a:accent2>
      <a:accent3>
        <a:srgbClr val="6EAB1D"/>
      </a:accent3>
      <a:accent4>
        <a:srgbClr val="7FB7AC"/>
      </a:accent4>
      <a:accent5>
        <a:srgbClr val="6EAB1D"/>
      </a:accent5>
      <a:accent6>
        <a:srgbClr val="7FB7AC"/>
      </a:accent6>
      <a:hlink>
        <a:srgbClr val="6EAB1D"/>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1536</Words>
  <Application>WPS Presentation</Application>
  <PresentationFormat>宽屏</PresentationFormat>
  <Paragraphs>120</Paragraphs>
  <Slides>13</Slides>
  <Notes>1</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13</vt:i4>
      </vt:variant>
    </vt:vector>
  </HeadingPairs>
  <TitlesOfParts>
    <vt:vector size="39" baseType="lpstr">
      <vt:lpstr>Arial</vt:lpstr>
      <vt:lpstr>新細明體</vt:lpstr>
      <vt:lpstr>Wingdings</vt:lpstr>
      <vt:lpstr>思源黑体 CN Medium</vt:lpstr>
      <vt:lpstr>汉仪中黑KW</vt:lpstr>
      <vt:lpstr>思源宋体 CN Heavy</vt:lpstr>
      <vt:lpstr>汉仪书宋二KW</vt:lpstr>
      <vt:lpstr>Microsoft YaHei</vt:lpstr>
      <vt:lpstr>思源黑体 CN Regular</vt:lpstr>
      <vt:lpstr>思源黑体 CN Bold</vt:lpstr>
      <vt:lpstr>思源黑体 CN Heavy</vt:lpstr>
      <vt:lpstr>SimSun</vt:lpstr>
      <vt:lpstr>SimSun</vt:lpstr>
      <vt:lpstr>Calibri</vt:lpstr>
      <vt:lpstr>Helvetica Neue</vt:lpstr>
      <vt:lpstr>Microsoft YaHei</vt:lpstr>
      <vt:lpstr>汉仪旗黑</vt:lpstr>
      <vt:lpstr>SimSun</vt:lpstr>
      <vt:lpstr>Arial Unicode MS</vt:lpstr>
      <vt:lpstr>等线</vt:lpstr>
      <vt:lpstr>汉仪中等线KW</vt:lpstr>
      <vt:lpstr>宋体-繁</vt:lpstr>
      <vt:lpstr>等线 Light</vt:lpstr>
      <vt:lpstr>新細明體</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WPS_1665463381</cp:lastModifiedBy>
  <cp:revision>10</cp:revision>
  <dcterms:created xsi:type="dcterms:W3CDTF">2024-12-07T03:47:20Z</dcterms:created>
  <dcterms:modified xsi:type="dcterms:W3CDTF">2024-12-07T03:47:20Z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0C21A83A4A77409A96ECA98C9DB5BF3C_13</vt:lpwstr>
  </property>
  <property fmtid="{D5CDD505-2E9C-101B-9397-08002B2CF9AE}" pid="3" name="KSOProductBuildVer">
    <vt:lpwstr>1028-6.2.0.8299</vt:lpwstr>
  </property>
</Properties>
</file>