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9" r:id="rId2"/>
    <p:sldId id="280" r:id="rId3"/>
    <p:sldId id="281" r:id="rId4"/>
    <p:sldId id="282" r:id="rId5"/>
    <p:sldId id="283" r:id="rId6"/>
    <p:sldId id="284" r:id="rId7"/>
    <p:sldId id="292" r:id="rId8"/>
    <p:sldId id="293" r:id="rId9"/>
    <p:sldId id="294" r:id="rId10"/>
    <p:sldId id="295" r:id="rId11"/>
    <p:sldId id="296" r:id="rId12"/>
    <p:sldId id="297" r:id="rId13"/>
    <p:sldId id="285" r:id="rId14"/>
    <p:sldId id="286" r:id="rId15"/>
    <p:sldId id="287" r:id="rId16"/>
    <p:sldId id="298" r:id="rId17"/>
    <p:sldId id="278" r:id="rId18"/>
  </p:sldIdLst>
  <p:sldSz cx="12192000" cy="6858000"/>
  <p:notesSz cx="6858000" cy="9144000"/>
  <p:embeddedFontLst>
    <p:embeddedFont>
      <p:font typeface="Roboto" panose="02000000000000000000" pitchFamily="2" charset="0"/>
      <p:regular r:id="rId21"/>
      <p:bold r:id="rId22"/>
    </p:embeddedFont>
    <p:embeddedFont>
      <p:font typeface="微软雅黑" panose="020B0503020204020204" pitchFamily="34" charset="-122"/>
      <p:regular r:id="rId23"/>
      <p:bold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1A4C96"/>
    <a:srgbClr val="112976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Roboto" panose="02000000000000000000" charset="0"/>
              <a:ea typeface="思源黑体 Normal" panose="020B0400000000000000" charset="-122"/>
              <a:cs typeface="Roboto" panose="020000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Roboto" panose="02000000000000000000" charset="0"/>
              </a:rPr>
              <a:t>2025/11/6</a:t>
            </a:fld>
            <a:endParaRPr lang="zh-CN" altLang="en-US">
              <a:cs typeface="Roboto" panose="020000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Roboto" panose="02000000000000000000" charset="0"/>
              <a:ea typeface="思源黑体 Normal" panose="020B0400000000000000" charset="-122"/>
              <a:cs typeface="Roboto" panose="020000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Roboto" panose="02000000000000000000" charset="0"/>
              </a:rPr>
              <a:t>‹#›</a:t>
            </a:fld>
            <a:endParaRPr lang="zh-CN" altLang="en-US">
              <a:cs typeface="Roboto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cm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2.84167" units="1/cm"/>
        </inkml:channelProperties>
      </inkml:inkSource>
      <inkml:timestamp xml:id="ts0" timeString="2022-04-04T20:42: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1023,'0'0'0,"-16"0"0,0 0-1023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cm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2.84167" units="1/cm"/>
        </inkml:channelProperties>
      </inkml:inkSource>
      <inkml:timestamp xml:id="ts0" timeString="2022-04-04T20:42: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89 1023,'0'0'0,"-8"-31"0,16 12 0,7 0 0,-7 0-783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" panose="02000000000000000000" charset="0"/>
                <a:ea typeface="思源黑体 Normal" panose="020B0400000000000000" charset="-122"/>
                <a:cs typeface="Roboto" panose="020000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" panose="02000000000000000000" charset="0"/>
                <a:ea typeface="思源黑体 Normal" panose="020B0400000000000000" charset="-122"/>
                <a:cs typeface="Roboto" panose="02000000000000000000" charset="0"/>
              </a:defRPr>
            </a:lvl1pPr>
          </a:lstStyle>
          <a:p>
            <a:fld id="{D2A48B96-639E-45A3-A0BA-2464DFDB1FAA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" panose="02000000000000000000" charset="0"/>
                <a:ea typeface="思源黑体 Normal" panose="020B0400000000000000" charset="-122"/>
                <a:cs typeface="Roboto" panose="020000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" panose="02000000000000000000" charset="0"/>
                <a:ea typeface="思源黑体 Normal" panose="020B0400000000000000" charset="-122"/>
                <a:cs typeface="Roboto" panose="02000000000000000000" charset="0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" panose="02000000000000000000" charset="0"/>
        <a:ea typeface="思源黑体 Normal" panose="020B0400000000000000" charset="-122"/>
        <a:cs typeface="Roboto" panose="020000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" panose="02000000000000000000" charset="0"/>
        <a:ea typeface="思源黑体 Normal" panose="020B0400000000000000" charset="-122"/>
        <a:cs typeface="Roboto" panose="020000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" panose="02000000000000000000" charset="0"/>
        <a:ea typeface="思源黑体 Normal" panose="020B0400000000000000" charset="-122"/>
        <a:cs typeface="Roboto" panose="020000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" panose="02000000000000000000" charset="0"/>
        <a:ea typeface="思源黑体 Normal" panose="020B0400000000000000" charset="-122"/>
        <a:cs typeface="Roboto" panose="020000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" panose="02000000000000000000" charset="0"/>
        <a:ea typeface="思源黑体 Normal" panose="020B0400000000000000" charset="-122"/>
        <a:cs typeface="Roboto" panose="020000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66D0-0DE2-4849-8B77-71CC2150B35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439D-EF20-4C98-BE6F-861BCA47F8E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矩形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66D0-0DE2-4849-8B77-71CC2150B35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439D-EF20-4C98-BE6F-861BCA47F8E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0"/>
          <a:stretch>
            <a:fillRect/>
          </a:stretch>
        </p:blipFill>
        <p:spPr>
          <a:xfrm flipH="1">
            <a:off x="4603750" y="-5938"/>
            <a:ext cx="7588250" cy="6869876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2070100" cy="6858000"/>
          </a:xfrm>
          <a:prstGeom prst="rect">
            <a:avLst/>
          </a:prstGeom>
          <a:solidFill>
            <a:srgbClr val="112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Roboto" panose="02000000000000000000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0"/>
          <a:stretch>
            <a:fillRect/>
          </a:stretch>
        </p:blipFill>
        <p:spPr>
          <a:xfrm>
            <a:off x="0" y="4983875"/>
            <a:ext cx="2070100" cy="1874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66D0-0DE2-4849-8B77-71CC2150B35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439D-EF20-4C98-BE6F-861BCA47F8E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矩形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0"/>
          <a:stretch>
            <a:fillRect/>
          </a:stretch>
        </p:blipFill>
        <p:spPr>
          <a:xfrm flipH="1">
            <a:off x="4603750" y="-5938"/>
            <a:ext cx="7588250" cy="686987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66D0-0DE2-4849-8B77-71CC2150B35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439D-EF20-4C98-BE6F-861BCA47F8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615054" y="0"/>
            <a:ext cx="5092755" cy="533400"/>
          </a:xfrm>
          <a:custGeom>
            <a:avLst/>
            <a:gdLst>
              <a:gd name="connsiteX0" fmla="*/ 0 w 5092755"/>
              <a:gd name="connsiteY0" fmla="*/ 0 h 533400"/>
              <a:gd name="connsiteX1" fmla="*/ 5092755 w 5092755"/>
              <a:gd name="connsiteY1" fmla="*/ 0 h 533400"/>
              <a:gd name="connsiteX2" fmla="*/ 4784796 w 5092755"/>
              <a:gd name="connsiteY2" fmla="*/ 533400 h 533400"/>
              <a:gd name="connsiteX3" fmla="*/ 0 w 5092755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755" h="533400">
                <a:moveTo>
                  <a:pt x="0" y="0"/>
                </a:moveTo>
                <a:lnTo>
                  <a:pt x="5092755" y="0"/>
                </a:lnTo>
                <a:lnTo>
                  <a:pt x="4784796" y="533400"/>
                </a:lnTo>
                <a:lnTo>
                  <a:pt x="0" y="5334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Roboto" panose="02000000000000000000" charset="0"/>
            </a:endParaRPr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205019" y="0"/>
            <a:ext cx="5092755" cy="533400"/>
          </a:xfrm>
          <a:custGeom>
            <a:avLst/>
            <a:gdLst>
              <a:gd name="connsiteX0" fmla="*/ 0 w 5092755"/>
              <a:gd name="connsiteY0" fmla="*/ 0 h 533400"/>
              <a:gd name="connsiteX1" fmla="*/ 5092755 w 5092755"/>
              <a:gd name="connsiteY1" fmla="*/ 0 h 533400"/>
              <a:gd name="connsiteX2" fmla="*/ 4784796 w 5092755"/>
              <a:gd name="connsiteY2" fmla="*/ 533400 h 533400"/>
              <a:gd name="connsiteX3" fmla="*/ 0 w 5092755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755" h="533400">
                <a:moveTo>
                  <a:pt x="0" y="0"/>
                </a:moveTo>
                <a:lnTo>
                  <a:pt x="5092755" y="0"/>
                </a:lnTo>
                <a:lnTo>
                  <a:pt x="4784796" y="533400"/>
                </a:lnTo>
                <a:lnTo>
                  <a:pt x="0" y="5334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Roboto" panose="02000000000000000000" charset="0"/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410037" y="0"/>
            <a:ext cx="5092755" cy="533400"/>
          </a:xfrm>
          <a:custGeom>
            <a:avLst/>
            <a:gdLst>
              <a:gd name="connsiteX0" fmla="*/ 0 w 5092755"/>
              <a:gd name="connsiteY0" fmla="*/ 0 h 533400"/>
              <a:gd name="connsiteX1" fmla="*/ 5092755 w 5092755"/>
              <a:gd name="connsiteY1" fmla="*/ 0 h 533400"/>
              <a:gd name="connsiteX2" fmla="*/ 4784796 w 5092755"/>
              <a:gd name="connsiteY2" fmla="*/ 533400 h 533400"/>
              <a:gd name="connsiteX3" fmla="*/ 0 w 5092755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755" h="533400">
                <a:moveTo>
                  <a:pt x="0" y="0"/>
                </a:moveTo>
                <a:lnTo>
                  <a:pt x="5092755" y="0"/>
                </a:lnTo>
                <a:lnTo>
                  <a:pt x="4784796" y="533400"/>
                </a:lnTo>
                <a:lnTo>
                  <a:pt x="0" y="53340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Roboto" panose="02000000000000000000" charset="0"/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1" y="0"/>
            <a:ext cx="5092755" cy="533400"/>
          </a:xfrm>
          <a:custGeom>
            <a:avLst/>
            <a:gdLst>
              <a:gd name="connsiteX0" fmla="*/ 0 w 5092755"/>
              <a:gd name="connsiteY0" fmla="*/ 0 h 533400"/>
              <a:gd name="connsiteX1" fmla="*/ 5092755 w 5092755"/>
              <a:gd name="connsiteY1" fmla="*/ 0 h 533400"/>
              <a:gd name="connsiteX2" fmla="*/ 4784796 w 5092755"/>
              <a:gd name="connsiteY2" fmla="*/ 533400 h 533400"/>
              <a:gd name="connsiteX3" fmla="*/ 0 w 5092755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755" h="533400">
                <a:moveTo>
                  <a:pt x="0" y="0"/>
                </a:moveTo>
                <a:lnTo>
                  <a:pt x="5092755" y="0"/>
                </a:lnTo>
                <a:lnTo>
                  <a:pt x="4784796" y="533400"/>
                </a:lnTo>
                <a:lnTo>
                  <a:pt x="0" y="533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Roboto" panose="02000000000000000000" charset="0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66D0-0DE2-4849-8B77-71CC2150B35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439D-EF20-4C98-BE6F-861BCA47F8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备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66D0-0DE2-4849-8B77-71CC2150B35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6439D-EF20-4C98-BE6F-861BCA47F8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Roboto" panose="02000000000000000000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Roboto" panose="02000000000000000000" charset="0"/>
              </a:defRPr>
            </a:lvl1pPr>
          </a:lstStyle>
          <a:p>
            <a:fld id="{339066D0-0DE2-4849-8B77-71CC2150B351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Roboto" panose="020000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Roboto" panose="02000000000000000000" charset="0"/>
              </a:defRPr>
            </a:lvl1pPr>
          </a:lstStyle>
          <a:p>
            <a:fld id="{3B16439D-EF20-4C98-BE6F-861BCA47F8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133350" y="2703195"/>
            <a:ext cx="12199620" cy="3058795"/>
          </a:xfrm>
        </p:spPr>
        <p:txBody>
          <a:bodyPr/>
          <a:lstStyle/>
          <a:p>
            <a:r>
              <a:rPr lang="en-US" altLang="zh-CN" sz="2800">
                <a:solidFill>
                  <a:srgbClr val="FFC000"/>
                </a:solidFill>
              </a:rPr>
              <a:t>Effect of Yogurt Ice Cream on the Viability and Antidiabetic Potential of the Probiotics Lactobacillus acidophilus, Lacticaseibacillus rhamnosus, and Bifidobacterium animalis subsp. lactis after In Vitro Digestion</a:t>
            </a:r>
            <a:r>
              <a:rPr lang="zh-CN" altLang="en-US" sz="2800">
                <a:solidFill>
                  <a:srgbClr val="FFC000"/>
                </a:solidFill>
              </a:rPr>
              <a:t>。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4544695" y="5551170"/>
            <a:ext cx="3103245" cy="49276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/>
              <a:t>周汇桥</a:t>
            </a:r>
            <a:r>
              <a:rPr lang="en-US" altLang="zh-CN" sz="2400"/>
              <a:t> 1220012511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刘俊男</a:t>
            </a:r>
            <a:r>
              <a:rPr lang="en-US" altLang="zh-CN" sz="2400"/>
              <a:t> 1220008732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76780" y="1407795"/>
            <a:ext cx="8613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FF00"/>
                </a:solidFill>
              </a:rPr>
              <a:t>RESEARCH DESIGN AND PAPER WRITING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513080"/>
            <a:ext cx="10968990" cy="70548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</a:rPr>
              <a:t>1.Activity change of probiotics after in vitro digestion</a:t>
            </a:r>
            <a:endParaRPr lang="zh-CN" alt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4294967295"/>
          </p:nvPr>
        </p:nvGraphicFramePr>
        <p:xfrm>
          <a:off x="0" y="1490980"/>
          <a:ext cx="11272835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45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Yogurt Ice cream Group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Before digestion</a:t>
                      </a:r>
                    </a:p>
                    <a:p>
                      <a:pPr algn="ctr"/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unit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log CFU/g</a:t>
                      </a:r>
                      <a:r>
                        <a:rPr lang="zh-CN" altLang="en-US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Mouth phase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Gastric phase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 Small intestinal phase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YI-Control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ND</a:t>
                      </a:r>
                      <a:r>
                        <a:rPr lang="zh-CN" altLang="en-US" dirty="0"/>
                        <a:t>（未检出）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YI-LA-5 (</a:t>
                      </a:r>
                      <a:r>
                        <a:rPr lang="zh-CN" altLang="en-US" dirty="0"/>
                        <a:t>嗜酸乳杆菌）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6.61</a:t>
                      </a:r>
                      <a:r>
                        <a:rPr lang="en-US" altLang="zh-CN" dirty="0"/>
                        <a:t>±0.02</a:t>
                      </a:r>
                      <a:endParaRPr lang="zh-CN" altLang="en-US" dirty="0"/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5.12±0.02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4.65±0.09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4.11±0.04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YI-BB-12 (</a:t>
                      </a:r>
                      <a:r>
                        <a:rPr lang="zh-CN" altLang="en-US" dirty="0"/>
                        <a:t>双歧杆菌）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6.23</a:t>
                      </a:r>
                      <a:r>
                        <a:rPr lang="en-US" altLang="zh-CN" dirty="0"/>
                        <a:t>±0.03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4.53±0.57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3.11±0.12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YI-LGG </a:t>
                      </a:r>
                      <a:r>
                        <a:rPr lang="zh-CN" altLang="en-US" dirty="0"/>
                        <a:t>（鼠李糖乳杆菌）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00B050"/>
                          </a:solidFill>
                        </a:rPr>
                        <a:t>7.68±0.04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6.35±0.09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6.23±0.08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00B050"/>
                          </a:solidFill>
                        </a:rPr>
                        <a:t>6.04±0.03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箭头: 下 6"/>
          <p:cNvSpPr/>
          <p:nvPr/>
        </p:nvSpPr>
        <p:spPr>
          <a:xfrm>
            <a:off x="9952896" y="4324150"/>
            <a:ext cx="135924" cy="8279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50875" y="5213608"/>
            <a:ext cx="36411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LA-5</a:t>
            </a:r>
            <a:r>
              <a:rPr lang="en-US" altLang="zh-CN" dirty="0"/>
              <a:t> — insufficient activity to achieve probiotic effect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rgbClr val="00B050"/>
                </a:solidFill>
              </a:rPr>
              <a:t>LGG</a:t>
            </a:r>
            <a:r>
              <a:rPr lang="en-US" altLang="zh-CN" dirty="0"/>
              <a:t> — enough to colonize in gut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04800" y="5152053"/>
            <a:ext cx="687382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Tolerance rank</a:t>
            </a:r>
            <a:r>
              <a:rPr lang="zh-CN" altLang="en-US" dirty="0"/>
              <a:t>：</a:t>
            </a:r>
            <a:r>
              <a:rPr lang="en-US" altLang="zh-CN" dirty="0">
                <a:solidFill>
                  <a:srgbClr val="00B050"/>
                </a:solidFill>
              </a:rPr>
              <a:t>LGG </a:t>
            </a:r>
            <a:r>
              <a:rPr lang="zh-CN" altLang="en-US" dirty="0">
                <a:solidFill>
                  <a:srgbClr val="00B050"/>
                </a:solidFill>
              </a:rPr>
              <a:t>＞ </a:t>
            </a:r>
            <a:r>
              <a:rPr lang="en-US" altLang="zh-CN" dirty="0">
                <a:solidFill>
                  <a:srgbClr val="00B050"/>
                </a:solidFill>
              </a:rPr>
              <a:t>LA-5 </a:t>
            </a:r>
            <a:r>
              <a:rPr lang="zh-CN" altLang="en-US" dirty="0">
                <a:solidFill>
                  <a:srgbClr val="00B050"/>
                </a:solidFill>
              </a:rPr>
              <a:t>＞ </a:t>
            </a:r>
            <a:r>
              <a:rPr lang="en-US" altLang="zh-CN" dirty="0">
                <a:solidFill>
                  <a:srgbClr val="00B050"/>
                </a:solidFill>
              </a:rPr>
              <a:t>BB-12</a:t>
            </a:r>
          </a:p>
          <a:p>
            <a:endParaRPr lang="en-US" altLang="zh-CN" dirty="0"/>
          </a:p>
          <a:p>
            <a:r>
              <a:rPr lang="en-US" altLang="zh-CN" dirty="0"/>
              <a:t>Possible reason</a:t>
            </a:r>
            <a:r>
              <a:rPr lang="zh-CN" altLang="en-US" dirty="0"/>
              <a:t>：</a:t>
            </a:r>
            <a:r>
              <a:rPr lang="en-US" altLang="zh-CN" dirty="0"/>
              <a:t>lactobacilli (</a:t>
            </a:r>
            <a:r>
              <a:rPr lang="zh-CN" altLang="en-US" dirty="0"/>
              <a:t>乳酸杆菌） </a:t>
            </a:r>
            <a:r>
              <a:rPr lang="en-US" altLang="zh-CN" dirty="0"/>
              <a:t>handle freezing and stomach acid better than bifidobacteria (</a:t>
            </a:r>
            <a:r>
              <a:rPr lang="zh-CN" altLang="en-US" dirty="0"/>
              <a:t>双歧甘菌）</a:t>
            </a:r>
            <a:r>
              <a:rPr lang="en-US" altLang="zh-CN" dirty="0"/>
              <a:t>. </a:t>
            </a:r>
            <a:endParaRPr lang="zh-CN" altLang="en-US" dirty="0"/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7950" y="608330"/>
            <a:ext cx="10968990" cy="705485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00B050"/>
                </a:solidFill>
              </a:rPr>
              <a:t>2.Enzyme inhibition results</a:t>
            </a:r>
            <a:endParaRPr lang="zh-CN" altLang="en-US" sz="3600" dirty="0">
              <a:solidFill>
                <a:srgbClr val="00B050"/>
              </a:solidFill>
            </a:endParaRPr>
          </a:p>
        </p:txBody>
      </p:sp>
      <p:pic>
        <p:nvPicPr>
          <p:cNvPr id="5" name="图片 4" descr="图示&#10;&#10;AI 生成的内容可能不正确。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2" y="1430959"/>
            <a:ext cx="2273696" cy="362569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1712" y="5613448"/>
            <a:ext cx="31750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Positive control (Expectation)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348939" y="1430959"/>
            <a:ext cx="448712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IC50 (inhibitory concentration):</a:t>
            </a:r>
          </a:p>
          <a:p>
            <a:pPr algn="just">
              <a:lnSpc>
                <a:spcPct val="150000"/>
              </a:lnSpc>
            </a:pPr>
            <a:r>
              <a:rPr lang="en-US" altLang="zh-CN" dirty="0"/>
              <a:t>against α-amylase and α-glucosidase is </a:t>
            </a:r>
            <a:r>
              <a:rPr lang="en-US" altLang="zh-CN" dirty="0">
                <a:solidFill>
                  <a:srgbClr val="FF0000"/>
                </a:solidFill>
              </a:rPr>
              <a:t>0.026</a:t>
            </a:r>
            <a:r>
              <a:rPr lang="en-US" altLang="zh-CN" dirty="0">
                <a:solidFill>
                  <a:srgbClr val="00B050"/>
                </a:solidFill>
              </a:rPr>
              <a:t> </a:t>
            </a:r>
            <a:r>
              <a:rPr lang="en-US" altLang="zh-CN" dirty="0"/>
              <a:t>mg/mL and </a:t>
            </a:r>
            <a:r>
              <a:rPr lang="en-US" altLang="zh-CN" dirty="0">
                <a:solidFill>
                  <a:srgbClr val="FF0000"/>
                </a:solidFill>
              </a:rPr>
              <a:t>7.21</a:t>
            </a:r>
            <a:r>
              <a:rPr lang="en-US" altLang="zh-CN" dirty="0"/>
              <a:t> mg/ml, respectively</a:t>
            </a:r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3348939" y="3429000"/>
          <a:ext cx="8512135" cy="174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6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7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224">
                <a:tc>
                  <a:txBody>
                    <a:bodyPr/>
                    <a:lstStyle/>
                    <a:p>
                      <a:r>
                        <a:rPr lang="en-US" altLang="zh-CN" dirty="0"/>
                        <a:t>Yogurt IC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altLang="zh-CN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Amylase Inhibition(%)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altLang="zh-CN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altLang="zh-CN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Glucosidase Inhibition (%)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224">
                <a:tc>
                  <a:txBody>
                    <a:bodyPr/>
                    <a:lstStyle/>
                    <a:p>
                      <a:r>
                        <a:rPr lang="en-US" altLang="zh-CN" dirty="0"/>
                        <a:t>YI-LA-5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19.31 ± 0.30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16.37 ± 0.32</a:t>
                      </a:r>
                      <a:endParaRPr lang="zh-CN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224">
                <a:tc>
                  <a:txBody>
                    <a:bodyPr/>
                    <a:lstStyle/>
                    <a:p>
                      <a:r>
                        <a:rPr lang="en-US" altLang="zh-CN" dirty="0"/>
                        <a:t>YI-BB-12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16.14 ± 0.70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11.54 ± 0.21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224">
                <a:tc>
                  <a:txBody>
                    <a:bodyPr/>
                    <a:lstStyle/>
                    <a:p>
                      <a:r>
                        <a:rPr lang="en-US" altLang="zh-CN" dirty="0"/>
                        <a:t>YI-LGG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41.37 ± 0.61</a:t>
                      </a:r>
                      <a:endParaRPr lang="zh-CN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14.41 ± 0.26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图示&#10;&#10;AI 生成的内容可能不正确。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7160"/>
            <a:ext cx="5252720" cy="4956175"/>
          </a:xfrm>
        </p:spPr>
      </p:pic>
      <p:sp>
        <p:nvSpPr>
          <p:cNvPr id="4" name="标题 1"/>
          <p:cNvSpPr txBox="1"/>
          <p:nvPr/>
        </p:nvSpPr>
        <p:spPr>
          <a:xfrm>
            <a:off x="83255" y="554907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00B050"/>
                </a:solidFill>
              </a:rPr>
              <a:t>2.Enzyme inhibition results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87737" y="2576523"/>
            <a:ext cx="6061509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b="1" i="0" kern="100" spc="0" dirty="0">
                <a:solidFill>
                  <a:srgbClr val="333333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It shows probiotics turn milk protein into peptides that stick to enzyme active sites, </a:t>
            </a:r>
            <a:r>
              <a:rPr lang="en-US" altLang="zh-CN" sz="1800" b="1" i="0" kern="100" spc="0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stopping</a:t>
            </a:r>
            <a:r>
              <a:rPr lang="en-US" altLang="zh-CN" sz="1800" b="1" i="0" kern="100" spc="0" dirty="0">
                <a:solidFill>
                  <a:srgbClr val="333333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them from breaking down carbohydrates.  Therefore</a:t>
            </a:r>
            <a:r>
              <a:rPr lang="en-US" altLang="zh-CN" b="1" kern="1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, it can </a:t>
            </a:r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reduce after-meal blood sugar</a:t>
            </a:r>
            <a:r>
              <a:rPr lang="en-US" altLang="zh-CN" b="1" kern="1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zh-CN" altLang="en-US" dirty="0"/>
          </a:p>
        </p:txBody>
      </p:sp>
      <p:pic>
        <p:nvPicPr>
          <p:cNvPr id="3" name="图片 2" descr="图示&#10;&#10;AI 生成的内容可能不正确。">
            <a:extLst>
              <a:ext uri="{FF2B5EF4-FFF2-40B4-BE49-F238E27FC236}">
                <a16:creationId xmlns:a16="http://schemas.microsoft.com/office/drawing/2014/main" id="{C4C2F73B-3E11-D8E9-20E4-0CDB0DA65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5" y="1260507"/>
            <a:ext cx="5238750" cy="494347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51130" y="608330"/>
            <a:ext cx="10968990" cy="705485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00B050"/>
                </a:solidFill>
              </a:rPr>
              <a:t>3. Antioxidant activity results</a:t>
            </a:r>
            <a:endParaRPr lang="zh-CN" altLang="en-US" sz="3600" b="1" dirty="0">
              <a:solidFill>
                <a:srgbClr val="00B05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398" y="1657354"/>
            <a:ext cx="2732329" cy="27323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1502" y="4532470"/>
            <a:ext cx="298611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/>
              <a:t>Trolox</a:t>
            </a:r>
            <a:r>
              <a:rPr lang="zh-CN" altLang="en-US" sz="1600" dirty="0"/>
              <a:t>（</a:t>
            </a:r>
            <a:r>
              <a:rPr lang="en-US" altLang="zh-CN" sz="1600" dirty="0"/>
              <a:t>water-soluble vitamin E analog</a:t>
            </a:r>
            <a:r>
              <a:rPr lang="zh-CN" altLang="en-US" sz="1600" dirty="0"/>
              <a:t>）：</a:t>
            </a:r>
            <a:r>
              <a:rPr lang="en-US" altLang="zh-CN" sz="1600" dirty="0"/>
              <a:t>positive control </a:t>
            </a:r>
            <a:r>
              <a:rPr lang="zh-CN" altLang="en-US" sz="1600" dirty="0"/>
              <a:t>＆ </a:t>
            </a:r>
            <a:r>
              <a:rPr lang="en-US" altLang="zh-CN" sz="1600" dirty="0"/>
              <a:t>common standard for antioxidant activity tests</a:t>
            </a:r>
            <a:endParaRPr lang="zh-CN" altLang="en-US" sz="1600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874718" y="1810014"/>
          <a:ext cx="6025654" cy="2427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2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2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402">
                <a:tc>
                  <a:txBody>
                    <a:bodyPr/>
                    <a:lstStyle/>
                    <a:p>
                      <a:r>
                        <a:rPr lang="en-US" altLang="zh-CN" dirty="0"/>
                        <a:t>Yogurt IC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DPPH (mg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Trolox /g)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402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YI-CT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21.40 ± 0.40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402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YI-LA-5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21.40 ± 0.37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402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YI-BB-12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23.95 ± 0.28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402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YI-LGG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23.50 ± 0.33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4874718" y="4632753"/>
            <a:ext cx="602565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/>
              <a:t>Meaning: Both BB-12 AND LGG strains can get rid of free radicals by providing hydrogen atoms(</a:t>
            </a:r>
            <a:r>
              <a:rPr lang="zh-CN" altLang="en-US" sz="2000" dirty="0"/>
              <a:t>氢原子），</a:t>
            </a:r>
            <a:r>
              <a:rPr lang="en-US" altLang="zh-CN" sz="2000" dirty="0"/>
              <a:t>and this helps </a:t>
            </a:r>
            <a:r>
              <a:rPr lang="en-US" altLang="zh-CN" sz="2000" dirty="0">
                <a:solidFill>
                  <a:srgbClr val="FF0000"/>
                </a:solidFill>
              </a:rPr>
              <a:t>reduce</a:t>
            </a:r>
            <a:r>
              <a:rPr lang="en-US" altLang="zh-CN" sz="2000" dirty="0"/>
              <a:t> oxidative stress damage. </a:t>
            </a:r>
            <a:endParaRPr lang="zh-CN" altLang="en-US" sz="2000" dirty="0"/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194050" y="1842884"/>
          <a:ext cx="270933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FRAP (mg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Trolox /g)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51.47 ± 0.23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1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97.63 ± 0.25</a:t>
                      </a:r>
                      <a:endParaRPr lang="zh-CN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67.31 ± 0.17 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54.55 ± 0.40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484717" y="1842884"/>
          <a:ext cx="270933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Yogurt IC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YI-CT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YI-LA-5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YI-BB-12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YI-LGG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标题 1"/>
          <p:cNvSpPr>
            <a:spLocks noGrp="1"/>
          </p:cNvSpPr>
          <p:nvPr>
            <p:ph type="title" idx="4294967295"/>
          </p:nvPr>
        </p:nvSpPr>
        <p:spPr>
          <a:xfrm>
            <a:off x="0" y="647700"/>
            <a:ext cx="10968990" cy="705485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00B050"/>
                </a:solidFill>
              </a:rPr>
              <a:t>3. Antioxidant activity results</a:t>
            </a:r>
            <a:endParaRPr lang="zh-CN" altLang="en-US" sz="3600" b="1" dirty="0">
              <a:solidFill>
                <a:srgbClr val="00B05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84" y="4033352"/>
            <a:ext cx="1562100" cy="15049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9970" y="5874570"/>
            <a:ext cx="27597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Lactobacillus acidophilus</a:t>
            </a:r>
            <a:endParaRPr lang="zh-CN" altLang="en-US" dirty="0"/>
          </a:p>
        </p:txBody>
      </p:sp>
      <p:sp>
        <p:nvSpPr>
          <p:cNvPr id="9" name="箭头: 右 8"/>
          <p:cNvSpPr/>
          <p:nvPr/>
        </p:nvSpPr>
        <p:spPr>
          <a:xfrm>
            <a:off x="1971958" y="4832291"/>
            <a:ext cx="1907829" cy="1868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9c706443551b385cd080a3bf1b0522fc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268" y="3635940"/>
            <a:ext cx="2552256" cy="2766396"/>
          </a:xfrm>
          <a:prstGeom prst="rect">
            <a:avLst/>
          </a:prstGeom>
        </p:spPr>
      </p:pic>
      <p:sp>
        <p:nvSpPr>
          <p:cNvPr id="15" name="箭头: 右 14"/>
          <p:cNvSpPr/>
          <p:nvPr/>
        </p:nvSpPr>
        <p:spPr>
          <a:xfrm>
            <a:off x="6009320" y="4819048"/>
            <a:ext cx="1245792" cy="1868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884014" y="4449716"/>
            <a:ext cx="22052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Donating electrons</a:t>
            </a:r>
            <a:endParaRPr lang="zh-CN" altLang="en-US" dirty="0"/>
          </a:p>
        </p:txBody>
      </p:sp>
      <p:pic>
        <p:nvPicPr>
          <p:cNvPr id="17" name="图片 16" descr="0c1177413f78382ec7f13675fbf8b6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1028" y="3753944"/>
            <a:ext cx="2232656" cy="2343539"/>
          </a:xfrm>
          <a:prstGeom prst="rect">
            <a:avLst/>
          </a:prstGeom>
        </p:spPr>
      </p:pic>
      <p:sp>
        <p:nvSpPr>
          <p:cNvPr id="19" name="箭头: 右 18"/>
          <p:cNvSpPr/>
          <p:nvPr/>
        </p:nvSpPr>
        <p:spPr>
          <a:xfrm>
            <a:off x="9030909" y="4808986"/>
            <a:ext cx="707472" cy="1868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图示&#10;&#10;AI 生成的内容可能不正确。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85" y="3838975"/>
            <a:ext cx="2515566" cy="2503283"/>
          </a:xfrm>
          <a:prstGeom prst="rect">
            <a:avLst/>
          </a:prstGeom>
        </p:spPr>
      </p:pic>
      <p:sp>
        <p:nvSpPr>
          <p:cNvPr id="25" name="箭头: 右 24"/>
          <p:cNvSpPr/>
          <p:nvPr/>
        </p:nvSpPr>
        <p:spPr>
          <a:xfrm rot="5400000">
            <a:off x="6334398" y="4864080"/>
            <a:ext cx="532051" cy="1232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/>
          <p:cNvSpPr/>
          <p:nvPr/>
        </p:nvSpPr>
        <p:spPr>
          <a:xfrm rot="5400000">
            <a:off x="9109291" y="4864080"/>
            <a:ext cx="532051" cy="1232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03860" y="238760"/>
            <a:ext cx="11018520" cy="143446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5400" b="1">
                <a:solidFill>
                  <a:schemeClr val="tx1"/>
                </a:solidFill>
              </a:rPr>
              <a:t>Core conclusions</a:t>
            </a:r>
          </a:p>
        </p:txBody>
      </p:sp>
      <p:sp>
        <p:nvSpPr>
          <p:cNvPr id="22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900" dirty="0"/>
              <a:t>The study confirms that yogurt ice cream is a </a:t>
            </a:r>
            <a:r>
              <a:rPr lang="en-US" altLang="zh-CN" sz="1900" dirty="0">
                <a:solidFill>
                  <a:srgbClr val="FF0000"/>
                </a:solidFill>
              </a:rPr>
              <a:t>great probiotic carrier</a:t>
            </a:r>
            <a:r>
              <a:rPr lang="en-US" altLang="zh-CN" sz="1900" dirty="0"/>
              <a:t>—especially for the LGG strain(</a:t>
            </a:r>
            <a:r>
              <a:rPr lang="zh-CN" altLang="en-US" sz="1900" dirty="0"/>
              <a:t>鼠李糖乳杆菌</a:t>
            </a:r>
            <a:r>
              <a:rPr lang="en-US" altLang="zh-CN" sz="1900" dirty="0"/>
              <a:t>), which </a:t>
            </a:r>
            <a:r>
              <a:rPr lang="en-US" altLang="zh-CN" sz="1900" dirty="0">
                <a:solidFill>
                  <a:srgbClr val="FF0000"/>
                </a:solidFill>
              </a:rPr>
              <a:t>stays alive </a:t>
            </a:r>
            <a:r>
              <a:rPr lang="en-US" altLang="zh-CN" sz="1900" dirty="0"/>
              <a:t>through the </a:t>
            </a:r>
            <a:r>
              <a:rPr lang="en-US" altLang="zh-CN" sz="1900" dirty="0">
                <a:solidFill>
                  <a:srgbClr val="FF0000"/>
                </a:solidFill>
              </a:rPr>
              <a:t>entire digestion process</a:t>
            </a:r>
            <a:r>
              <a:rPr lang="en-US" altLang="zh-CN" sz="1900" dirty="0"/>
              <a:t>.</a:t>
            </a:r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endParaRPr lang="en-US" altLang="zh-CN" sz="1900" dirty="0"/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900" dirty="0"/>
              <a:t>Each probiotic strain has unique antidiabetic “strengths”: </a:t>
            </a:r>
            <a:r>
              <a:rPr lang="en-US" altLang="zh-CN" sz="1900" dirty="0">
                <a:solidFill>
                  <a:srgbClr val="FF0000"/>
                </a:solidFill>
              </a:rPr>
              <a:t>LA-5</a:t>
            </a:r>
            <a:r>
              <a:rPr lang="en-US" altLang="zh-CN" sz="1900" dirty="0"/>
              <a:t> does well in α-glucosidase inhibition and FRAP iron reduction activity, and </a:t>
            </a:r>
            <a:r>
              <a:rPr lang="en-US" altLang="zh-CN" sz="1900" dirty="0">
                <a:solidFill>
                  <a:srgbClr val="FF0000"/>
                </a:solidFill>
              </a:rPr>
              <a:t>LGG</a:t>
            </a:r>
            <a:r>
              <a:rPr lang="en-US" altLang="zh-CN" sz="1900" dirty="0"/>
              <a:t> is ahead when it comes to α-amylase inhibition and DPPH free radical scavenging</a:t>
            </a:r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endParaRPr lang="en-US" altLang="zh-CN" sz="1900" dirty="0"/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900" dirty="0"/>
              <a:t>The research suggests that this probiotic yogurt ice cream could be a </a:t>
            </a:r>
            <a:r>
              <a:rPr lang="en-US" altLang="zh-CN" sz="1900" dirty="0">
                <a:solidFill>
                  <a:srgbClr val="FF0000"/>
                </a:solidFill>
              </a:rPr>
              <a:t>new functional food </a:t>
            </a:r>
            <a:r>
              <a:rPr lang="en-US" altLang="zh-CN" sz="1900" dirty="0"/>
              <a:t>to help </a:t>
            </a:r>
            <a:r>
              <a:rPr lang="en-US" altLang="zh-CN" sz="1900" dirty="0">
                <a:solidFill>
                  <a:srgbClr val="FF0000"/>
                </a:solidFill>
              </a:rPr>
              <a:t>T2DM </a:t>
            </a:r>
            <a:r>
              <a:rPr lang="en-US" altLang="zh-CN" sz="1900" dirty="0"/>
              <a:t>patients control after-meal blood sugar</a:t>
            </a:r>
          </a:p>
        </p:txBody>
      </p:sp>
      <p:pic>
        <p:nvPicPr>
          <p:cNvPr id="5" name="图片 4" descr="杯子里有咖啡&#10;&#10;AI 生成的内容可能不正确。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5411" r="-1" b="-1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03860" y="238760"/>
            <a:ext cx="11018520" cy="143446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5400" b="1">
                <a:solidFill>
                  <a:schemeClr val="tx1"/>
                </a:solidFill>
              </a:rPr>
              <a:t>Limiitations</a:t>
            </a:r>
          </a:p>
        </p:txBody>
      </p:sp>
      <p:sp>
        <p:nvSpPr>
          <p:cNvPr id="22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643255" y="2071370"/>
            <a:ext cx="11096625" cy="4119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900" dirty="0"/>
              <a:t>The study </a:t>
            </a:r>
            <a:r>
              <a:rPr lang="en-US" altLang="zh-CN" sz="1900" dirty="0">
                <a:solidFill>
                  <a:srgbClr val="FF0000"/>
                </a:solidFill>
              </a:rPr>
              <a:t>fails</a:t>
            </a:r>
            <a:r>
              <a:rPr lang="en-US" altLang="zh-CN" sz="1900" dirty="0"/>
              <a:t> to determine the </a:t>
            </a:r>
            <a:r>
              <a:rPr lang="en-US" altLang="zh-CN" sz="1900" dirty="0">
                <a:solidFill>
                  <a:srgbClr val="FF0000"/>
                </a:solidFill>
              </a:rPr>
              <a:t>specific substances </a:t>
            </a:r>
            <a:r>
              <a:rPr lang="zh-CN" altLang="en-US" sz="1900" dirty="0">
                <a:solidFill>
                  <a:schemeClr val="tx1"/>
                </a:solidFill>
              </a:rPr>
              <a:t>（</a:t>
            </a:r>
            <a:r>
              <a:rPr lang="en-US" altLang="zh-CN" sz="1900" dirty="0">
                <a:solidFill>
                  <a:schemeClr val="tx1"/>
                </a:solidFill>
              </a:rPr>
              <a:t>bioactive peptides</a:t>
            </a:r>
            <a:r>
              <a:rPr lang="zh-CN" altLang="en-US" sz="1900" dirty="0">
                <a:solidFill>
                  <a:schemeClr val="tx1"/>
                </a:solidFill>
              </a:rPr>
              <a:t>）</a:t>
            </a:r>
            <a:r>
              <a:rPr lang="en-US" altLang="zh-CN" sz="1900" dirty="0">
                <a:solidFill>
                  <a:srgbClr val="FF0000"/>
                </a:solidFill>
              </a:rPr>
              <a:t> </a:t>
            </a:r>
            <a:r>
              <a:rPr lang="en-US" altLang="zh-CN" sz="1900" dirty="0"/>
              <a:t>produced by probiotics after decomposing milk proteins.</a:t>
            </a:r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endParaRPr lang="en-US" altLang="zh-CN" sz="1900" dirty="0"/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sz="1900" dirty="0"/>
              <a:t>The lack of in vivo experiments, with no animal experiments conducted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585" y="3547110"/>
            <a:ext cx="3240405" cy="32404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547110"/>
            <a:ext cx="3240405" cy="3240405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95876" y="2022870"/>
            <a:ext cx="7903210" cy="9232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  <a:cs typeface="Roboto" panose="02000000000000000000" charset="0"/>
              </a:rPr>
              <a:t>Thanks for listening</a:t>
            </a:r>
            <a:r>
              <a:rPr lang="zh-CN" altLang="en-US" sz="6000" dirty="0">
                <a:solidFill>
                  <a:schemeClr val="bg1"/>
                </a:solidFill>
                <a:latin typeface="+mj-ea"/>
                <a:ea typeface="+mj-ea"/>
                <a:cs typeface="Roboto" panose="02000000000000000000" charset="0"/>
              </a:rPr>
              <a:t>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67250" y="3124200"/>
            <a:ext cx="28829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1400" dirty="0">
                <a:solidFill>
                  <a:schemeClr val="accent3"/>
                </a:solidFill>
                <a:cs typeface="Roboto" panose="02000000000000000000" charset="0"/>
              </a:rPr>
              <a:t>THANK YOU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01731" y="6437013"/>
            <a:ext cx="610870" cy="1612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050" b="1" dirty="0">
                <a:solidFill>
                  <a:schemeClr val="bg2"/>
                </a:solidFill>
                <a:cs typeface="Roboto" panose="02000000000000000000" charset="0"/>
              </a:rPr>
              <a:t>2025.11.6</a:t>
            </a:r>
            <a:endParaRPr lang="en-US" altLang="zh-CN" sz="1050" dirty="0">
              <a:solidFill>
                <a:schemeClr val="bg2"/>
              </a:solidFill>
              <a:cs typeface="Roboto" panose="02000000000000000000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757134" y="370181"/>
            <a:ext cx="1066800" cy="215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accent2"/>
                </a:solidFill>
                <a:cs typeface="Roboto" panose="02000000000000000000" charset="0"/>
              </a:rPr>
              <a:t>澳门科技大学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0" name="墨迹 39"/>
              <p14:cNvContentPartPr/>
              <p14:nvPr/>
            </p14:nvContentPartPr>
            <p14:xfrm>
              <a:off x="13795650" y="1047700"/>
              <a:ext cx="11880" cy="3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"/>
            </p:blipFill>
            <p:spPr>
              <a:xfrm>
                <a:off x="13795650" y="1047700"/>
                <a:ext cx="118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墨迹 40"/>
              <p14:cNvContentPartPr/>
              <p14:nvPr/>
            </p14:nvContentPartPr>
            <p14:xfrm>
              <a:off x="14765130" y="7244020"/>
              <a:ext cx="11880" cy="324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5"/>
            </p:blipFill>
            <p:spPr>
              <a:xfrm>
                <a:off x="14765130" y="7244020"/>
                <a:ext cx="11880" cy="32400"/>
              </a:xfrm>
              <a:prstGeom prst="rect"/>
            </p:spPr>
          </p:pic>
        </mc:Fallback>
      </mc:AlternateContent>
      <p:sp>
        <p:nvSpPr>
          <p:cNvPr id="2" name="文本框 1"/>
          <p:cNvSpPr txBox="1"/>
          <p:nvPr/>
        </p:nvSpPr>
        <p:spPr>
          <a:xfrm>
            <a:off x="4076700" y="5283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Reporters</a:t>
            </a:r>
            <a:r>
              <a:rPr lang="zh-CN" altLang="en-US"/>
              <a:t>：周汇桥</a:t>
            </a:r>
            <a:r>
              <a:rPr lang="en-US" altLang="zh-CN"/>
              <a:t>  </a:t>
            </a:r>
            <a:r>
              <a:rPr lang="zh-CN" altLang="en-US"/>
              <a:t>＆</a:t>
            </a:r>
            <a:r>
              <a:rPr lang="en-US" altLang="zh-CN"/>
              <a:t> </a:t>
            </a:r>
            <a:r>
              <a:rPr lang="zh-CN" altLang="en-US"/>
              <a:t>刘俊男</a:t>
            </a: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327660" y="0"/>
            <a:ext cx="4989830" cy="564515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C000"/>
                </a:solidFill>
              </a:rPr>
              <a:t>Research Overview</a:t>
            </a:r>
          </a:p>
        </p:txBody>
      </p:sp>
      <p:pic>
        <p:nvPicPr>
          <p:cNvPr id="4" name="图片 3" descr="7029093467723c2918b7564a26ae445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2660"/>
            <a:ext cx="3347085" cy="46253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28485" y="2603500"/>
            <a:ext cx="77355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Author</a:t>
            </a:r>
            <a:r>
              <a:rPr lang="zh-CN" altLang="en-US" sz="2400"/>
              <a:t>：Rinrada Talearngkul, </a:t>
            </a:r>
          </a:p>
          <a:p>
            <a:r>
              <a:rPr lang="zh-CN" altLang="en-US" sz="2400"/>
              <a:t>Sudathip Sae-tan, Jintana Sirivarasai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897370" y="4224020"/>
            <a:ext cx="5414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journal: Foods (Impact Factor: 5.561, Q1 Journal)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929120" y="5835015"/>
            <a:ext cx="5414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Publication Time: 4 December 2023</a:t>
            </a:r>
          </a:p>
        </p:txBody>
      </p:sp>
      <p:pic>
        <p:nvPicPr>
          <p:cNvPr id="10" name="图片 9" descr="截屏2025-11-05 22.10.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450" y="2232025"/>
            <a:ext cx="3266440" cy="46259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6530" y="799465"/>
            <a:ext cx="12015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Effect of Yogurt Ice Cream on the Viability and Antidiabetic Potential of the Probiotics Lactobacillus acidophilus, Lacticaseibacillus rhamnosus, and Bifidobacterium animalis subsp. lactis after In Vitro Digestion</a:t>
            </a:r>
            <a:r>
              <a:rPr lang="zh-CN" altLang="en-US" sz="2400" b="1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。</a:t>
            </a:r>
            <a:endParaRPr lang="zh-CN" altLang="en-US" sz="2400" b="1">
              <a:solidFill>
                <a:srgbClr val="FFC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endParaRPr lang="zh-CN" altLang="en-US" sz="2400" b="1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342900" y="0"/>
            <a:ext cx="4140835" cy="60452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C000"/>
                </a:solidFill>
                <a:sym typeface="+mn-ea"/>
              </a:rPr>
              <a:t>Research Overview</a:t>
            </a:r>
            <a:endParaRPr lang="en-US" altLang="zh-CN" sz="3200" b="1" dirty="0">
              <a:solidFill>
                <a:srgbClr val="FFC000"/>
              </a:solidFill>
            </a:endParaRPr>
          </a:p>
        </p:txBody>
      </p:sp>
      <p:pic>
        <p:nvPicPr>
          <p:cNvPr id="5" name="图片 4" descr="ae6e151e8ad391e90f06ed123160ad1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604520"/>
            <a:ext cx="2893060" cy="1832610"/>
          </a:xfrm>
          <a:prstGeom prst="rect">
            <a:avLst/>
          </a:prstGeom>
        </p:spPr>
      </p:pic>
      <p:pic>
        <p:nvPicPr>
          <p:cNvPr id="6" name="图片 5" descr="7ca64d85c1ea539da4b4aef6d5146c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65" y="2763520"/>
            <a:ext cx="2893060" cy="1832610"/>
          </a:xfrm>
          <a:prstGeom prst="rect">
            <a:avLst/>
          </a:prstGeom>
        </p:spPr>
      </p:pic>
      <p:pic>
        <p:nvPicPr>
          <p:cNvPr id="7" name="图片 6" descr="366995ecb074c42886045d519979b2a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65" y="4922520"/>
            <a:ext cx="2892425" cy="19138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25520" y="1021080"/>
            <a:ext cx="43243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Lactobacillus acidophilus LA-5 (</a:t>
            </a:r>
            <a:r>
              <a:rPr lang="en-US" altLang="zh-CN" sz="2800" dirty="0">
                <a:solidFill>
                  <a:srgbClr val="FF0000"/>
                </a:solidFill>
              </a:rPr>
              <a:t>LA-5</a:t>
            </a:r>
            <a:r>
              <a:rPr lang="en-US" altLang="zh-CN" sz="2800" dirty="0"/>
              <a:t>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630295" y="3203575"/>
            <a:ext cx="41414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dirty="0"/>
              <a:t>Lacticaseibacillus rhamnosus GG (</a:t>
            </a:r>
            <a:r>
              <a:rPr lang="en-US" altLang="zh-CN" sz="2800" dirty="0">
                <a:solidFill>
                  <a:srgbClr val="FF0000"/>
                </a:solidFill>
              </a:rPr>
              <a:t>LGG</a:t>
            </a:r>
            <a:r>
              <a:rPr lang="en-US" altLang="zh-CN" sz="2800" dirty="0"/>
              <a:t>)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30295" y="5280025"/>
            <a:ext cx="32353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Bifidobacterium animalis subsp. lactis BB-12 (</a:t>
            </a:r>
            <a:r>
              <a:rPr lang="zh-CN" altLang="en-US" sz="2800">
                <a:solidFill>
                  <a:srgbClr val="FF0000"/>
                </a:solidFill>
              </a:rPr>
              <a:t>BB-12</a:t>
            </a:r>
            <a:r>
              <a:rPr lang="zh-CN" altLang="en-US" sz="2800"/>
              <a:t>)</a:t>
            </a:r>
          </a:p>
        </p:txBody>
      </p:sp>
      <p:pic>
        <p:nvPicPr>
          <p:cNvPr id="22" name="图片 21" descr="/Users/gtyjy/Library/Containers/com.kingsoft.wpsoffice.mac/Data/tmp/photoedit2/20251105222146/temp.pngte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815" y="397510"/>
            <a:ext cx="2893060" cy="49885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849870" y="4922520"/>
            <a:ext cx="3009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u="sng"/>
          </a:p>
          <a:p>
            <a:endParaRPr lang="zh-CN" altLang="en-US" u="sng"/>
          </a:p>
        </p:txBody>
      </p:sp>
      <p:sp>
        <p:nvSpPr>
          <p:cNvPr id="29" name="文本框 28"/>
          <p:cNvSpPr txBox="1"/>
          <p:nvPr/>
        </p:nvSpPr>
        <p:spPr>
          <a:xfrm>
            <a:off x="7032625" y="5280025"/>
            <a:ext cx="53695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</a:t>
            </a:r>
            <a:r>
              <a:rPr lang="zh-CN" altLang="en-US" sz="2400"/>
              <a:t>Provide protective matrix</a:t>
            </a:r>
            <a:r>
              <a:rPr lang="en-US" altLang="zh-CN" sz="2400"/>
              <a:t>.</a:t>
            </a:r>
            <a:endParaRPr lang="zh-CN" altLang="en-US" sz="2400"/>
          </a:p>
          <a:p>
            <a:r>
              <a:rPr lang="en-US" altLang="zh-CN" sz="2400"/>
              <a:t>2.</a:t>
            </a:r>
            <a:r>
              <a:rPr lang="zh-CN" altLang="en-US" sz="2400"/>
              <a:t>The environment that promotes the growth of probiotics</a:t>
            </a:r>
            <a:r>
              <a:rPr lang="en-US" altLang="zh-CN" sz="2400"/>
              <a:t>.</a:t>
            </a:r>
            <a:endParaRPr lang="zh-CN" altLang="en-US" sz="2400"/>
          </a:p>
          <a:p>
            <a:r>
              <a:rPr lang="en-US" altLang="zh-CN" sz="2400"/>
              <a:t>3.</a:t>
            </a:r>
            <a:r>
              <a:rPr lang="zh-CN" altLang="en-US" sz="2400"/>
              <a:t>The potential as a functional food</a:t>
            </a:r>
            <a:r>
              <a:rPr lang="en-US" altLang="zh-CN" sz="2400"/>
              <a:t>.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5115" y="0"/>
            <a:ext cx="4175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C000"/>
                </a:solidFill>
              </a:rPr>
              <a:t>Research Background</a:t>
            </a:r>
          </a:p>
        </p:txBody>
      </p:sp>
      <p:pic>
        <p:nvPicPr>
          <p:cNvPr id="10" name="图片 9" descr="28bf483bbfd1eaa27d487f0c6fb9ec5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" y="842010"/>
            <a:ext cx="4918710" cy="41573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386195" y="283210"/>
            <a:ext cx="47948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C000"/>
                </a:solidFill>
                <a:latin typeface="微软雅黑" charset="0"/>
                <a:ea typeface="微软雅黑" charset="0"/>
              </a:rPr>
              <a:t>The anti-diabetic mechanism of probiotics</a:t>
            </a:r>
          </a:p>
        </p:txBody>
      </p:sp>
      <p:pic>
        <p:nvPicPr>
          <p:cNvPr id="14" name="图片 13" descr="c6a34de1d93743d741d31a4ec0774fa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195" y="1361440"/>
            <a:ext cx="4605020" cy="41725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5115" y="5178425"/>
            <a:ext cx="324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Research Hypotheses</a:t>
            </a:r>
            <a:r>
              <a:rPr lang="zh-CN" altLang="en-US"/>
              <a:t>：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85115" y="5659120"/>
            <a:ext cx="119068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7030A0"/>
                </a:solidFill>
              </a:rPr>
              <a:t>Yogurt ice cream can serve as an effective delivery vehicle for probiotics, maintaining their survival rate in the gastrointestinal tract.</a:t>
            </a:r>
          </a:p>
          <a:p>
            <a:r>
              <a:rPr lang="zh-CN" altLang="en-US" sz="2000">
                <a:solidFill>
                  <a:srgbClr val="7030A0"/>
                </a:solidFill>
              </a:rPr>
              <a:t>Different probiotic strains exhibit different anti-diabetic capabilities in yogurt ice cream.</a:t>
            </a: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68910" y="-25400"/>
            <a:ext cx="4824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3200" b="1"/>
          </a:p>
        </p:txBody>
      </p:sp>
      <p:sp>
        <p:nvSpPr>
          <p:cNvPr id="11" name="文本框 10"/>
          <p:cNvSpPr txBox="1"/>
          <p:nvPr/>
        </p:nvSpPr>
        <p:spPr>
          <a:xfrm>
            <a:off x="372110" y="0"/>
            <a:ext cx="4417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C000"/>
                </a:solidFill>
              </a:rPr>
              <a:t>research method</a:t>
            </a:r>
          </a:p>
        </p:txBody>
      </p:sp>
      <p:graphicFrame>
        <p:nvGraphicFramePr>
          <p:cNvPr id="13" name="表格 12"/>
          <p:cNvGraphicFramePr/>
          <p:nvPr/>
        </p:nvGraphicFramePr>
        <p:xfrm>
          <a:off x="158115" y="1607185"/>
          <a:ext cx="6581140" cy="4572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the liquid mixture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milk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132g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whip cream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125g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soild misture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suger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100g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skim milk powder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42g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maltodextrin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35g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Stabilizer and emulsifier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4.5g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0.2g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citric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yogurt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580g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probiotic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LA-5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1 × 10¹¹ CFU/g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BB-12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1 × 10¹¹ CFU/g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rgbClr val="FF0000"/>
                          </a:solidFill>
                        </a:rPr>
                        <a:t>LGG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5 × 10¹¹ CFU/g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4" name="图片 13" descr="截屏2025-11-06 02.26.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445" y="2611755"/>
            <a:ext cx="5329555" cy="30702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365250" y="874395"/>
            <a:ext cx="5076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B050"/>
                </a:solidFill>
              </a:rPr>
              <a:t>raw material ratio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25410" y="1396365"/>
            <a:ext cx="4050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B050"/>
                </a:solidFill>
              </a:rPr>
              <a:t>preparation technology</a:t>
            </a: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Users/gtyjy/Library/Containers/com.kingsoft.wpsoffice.mac/Data/tmp/photoedit2/20251106023859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342073"/>
            <a:ext cx="3923030" cy="5283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8760" y="606425"/>
            <a:ext cx="4908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B050"/>
                </a:solidFill>
              </a:rPr>
              <a:t>Static in vitro digestion model（INFOGEST）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707515" y="2335530"/>
            <a:ext cx="1470025" cy="501015"/>
          </a:xfrm>
          <a:prstGeom prst="straightConnector1">
            <a:avLst/>
          </a:prstGeom>
          <a:ln w="38100" cap="flat" cmpd="sng">
            <a:solidFill>
              <a:schemeClr val="accent1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177540" y="1934845"/>
            <a:ext cx="3354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pH: 7.0</a:t>
            </a:r>
          </a:p>
          <a:p>
            <a:r>
              <a:rPr lang="en-US" altLang="zh-CN"/>
              <a:t>1.5mL α-amylase solution</a:t>
            </a: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228215" y="4362450"/>
            <a:ext cx="150050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870960" y="4039870"/>
            <a:ext cx="3288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pH: 3.0</a:t>
            </a:r>
          </a:p>
          <a:p>
            <a:r>
              <a:rPr lang="en-US" altLang="zh-CN"/>
              <a:t>4.55 mL  pepsin solution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788795" y="5316220"/>
            <a:ext cx="2056130" cy="52832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923030" y="5316220"/>
            <a:ext cx="24085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pH: 7.0</a:t>
            </a:r>
          </a:p>
          <a:p>
            <a:r>
              <a:rPr lang="en-US" altLang="zh-CN"/>
              <a:t>8 mL pancreatic enzyme solution and 1.25 mL bile extract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0" y="-476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C000"/>
                </a:solidFill>
                <a:sym typeface="+mn-ea"/>
              </a:rPr>
              <a:t>research method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964045" y="1436370"/>
            <a:ext cx="2625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Probiotic activity</a:t>
            </a:r>
            <a:r>
              <a:rPr lang="en-US" altLang="zh-CN"/>
              <a:t>   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070975" y="1342390"/>
            <a:ext cx="3121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Bacterial colony counting technique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792595" y="3678555"/>
            <a:ext cx="3564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Enzyme inhibitory activity</a:t>
            </a:r>
          </a:p>
        </p:txBody>
      </p:sp>
      <p:sp>
        <p:nvSpPr>
          <p:cNvPr id="20" name="左中括号 19"/>
          <p:cNvSpPr/>
          <p:nvPr/>
        </p:nvSpPr>
        <p:spPr>
          <a:xfrm>
            <a:off x="9573895" y="3301365"/>
            <a:ext cx="127635" cy="1258570"/>
          </a:xfrm>
          <a:prstGeom prst="leftBracke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701530" y="2915285"/>
            <a:ext cx="21031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α-Amylase inhibition test（</a:t>
            </a:r>
            <a:r>
              <a:rPr lang="en-US" altLang="zh-CN"/>
              <a:t>DNSA</a:t>
            </a:r>
            <a:r>
              <a:rPr lang="zh-CN" altLang="en-US"/>
              <a:t>）</a:t>
            </a:r>
          </a:p>
        </p:txBody>
      </p:sp>
      <p:sp>
        <p:nvSpPr>
          <p:cNvPr id="22" name="左大括号 21"/>
          <p:cNvSpPr/>
          <p:nvPr/>
        </p:nvSpPr>
        <p:spPr>
          <a:xfrm>
            <a:off x="6555740" y="1436370"/>
            <a:ext cx="384810" cy="5242560"/>
          </a:xfrm>
          <a:prstGeom prst="leftBrac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9704705" y="4017645"/>
            <a:ext cx="2487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α-Glucosidase inhibition test（pNPG）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940550" y="6169660"/>
            <a:ext cx="2369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antioxidant activity</a:t>
            </a:r>
          </a:p>
        </p:txBody>
      </p:sp>
      <p:sp>
        <p:nvSpPr>
          <p:cNvPr id="25" name="左中括号 24"/>
          <p:cNvSpPr/>
          <p:nvPr/>
        </p:nvSpPr>
        <p:spPr>
          <a:xfrm>
            <a:off x="9197975" y="5554980"/>
            <a:ext cx="177165" cy="1214120"/>
          </a:xfrm>
          <a:prstGeom prst="leftBracke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9470390" y="5199380"/>
            <a:ext cx="250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DPPH radical scavenging method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9470390" y="6212840"/>
            <a:ext cx="2447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FRAP iron reduction capacity method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158990" y="410845"/>
            <a:ext cx="5105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0B050"/>
                </a:solidFill>
              </a:rPr>
              <a:t>Key detection method</a:t>
            </a:r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3206750" y="3108325"/>
            <a:ext cx="5779770" cy="924560"/>
          </a:xfrm>
        </p:spPr>
        <p:txBody>
          <a:bodyPr/>
          <a:lstStyle/>
          <a:p>
            <a:r>
              <a:rPr lang="en-US" altLang="zh-CN" sz="4800">
                <a:solidFill>
                  <a:srgbClr val="FFC000"/>
                </a:solidFill>
              </a:rPr>
              <a:t>Experimental results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4544695" y="5300980"/>
            <a:ext cx="3103245" cy="49276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/>
              <a:t>刘俊男</a:t>
            </a:r>
            <a:r>
              <a:rPr lang="en-US" altLang="zh-CN" sz="2400"/>
              <a:t> 1220008732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327660" y="0"/>
            <a:ext cx="4989830" cy="564515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C000"/>
                </a:solidFill>
              </a:rPr>
              <a:t>Key detection methods</a:t>
            </a:r>
          </a:p>
        </p:txBody>
      </p:sp>
      <p:pic>
        <p:nvPicPr>
          <p:cNvPr id="7" name="图片 6" descr="图片包含 游戏机, 食物, 玻璃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9" y="1450621"/>
            <a:ext cx="5193105" cy="263589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98009" y="4383476"/>
            <a:ext cx="5099965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>
                <a:sym typeface="+mn-ea"/>
              </a:rPr>
              <a:t>Colony counting</a:t>
            </a:r>
            <a:endParaRPr lang="en-US" altLang="zh-CN" sz="2000" dirty="0"/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CN" sz="2000" dirty="0"/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/>
              <a:t>Detection of </a:t>
            </a:r>
            <a:r>
              <a:rPr lang="en-US" altLang="zh-CN" sz="2000" dirty="0">
                <a:solidFill>
                  <a:srgbClr val="FF0000"/>
                </a:solidFill>
              </a:rPr>
              <a:t>alpha-amylase</a:t>
            </a:r>
            <a:r>
              <a:rPr lang="zh-CN" altLang="en-US" sz="2000" dirty="0"/>
              <a:t>（</a:t>
            </a:r>
            <a:r>
              <a:rPr lang="en-US" altLang="zh-CN" sz="2000" dirty="0"/>
              <a:t>α</a:t>
            </a:r>
            <a:r>
              <a:rPr lang="zh-CN" altLang="en-US" sz="2000" dirty="0"/>
              <a:t>淀粉酶）</a:t>
            </a:r>
            <a:r>
              <a:rPr lang="en-US" altLang="zh-CN" sz="2000" dirty="0"/>
              <a:t> and </a:t>
            </a:r>
            <a:r>
              <a:rPr lang="en-US" altLang="zh-CN" sz="2000" dirty="0">
                <a:solidFill>
                  <a:srgbClr val="FF0000"/>
                </a:solidFill>
              </a:rPr>
              <a:t>alpha-glucosidase</a:t>
            </a:r>
            <a:r>
              <a:rPr lang="zh-CN" altLang="en-US" sz="2000" dirty="0"/>
              <a:t>（</a:t>
            </a:r>
            <a:r>
              <a:rPr lang="en-US" altLang="zh-CN" sz="2000" dirty="0"/>
              <a:t>α</a:t>
            </a:r>
            <a:r>
              <a:rPr lang="zh-CN" altLang="en-US" sz="2000" dirty="0"/>
              <a:t>葡糖苷酶）</a:t>
            </a:r>
            <a:r>
              <a:rPr lang="en-US" altLang="zh-CN" sz="2000" dirty="0"/>
              <a:t> inhibitory activity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en-US" altLang="zh-CN" sz="2000" dirty="0"/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000" dirty="0"/>
              <a:t>Antioxidant activity test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609" y="1450621"/>
            <a:ext cx="2942277" cy="26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342900" y="0"/>
            <a:ext cx="4140835" cy="60452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C000"/>
                </a:solidFill>
              </a:rPr>
              <a:t>Experimental results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82" y="1732989"/>
            <a:ext cx="4856449" cy="293133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2659" y="5015048"/>
            <a:ext cx="439169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Calories: 140KJ    Carbohydrate: 19g </a:t>
            </a:r>
          </a:p>
          <a:p>
            <a:r>
              <a:rPr lang="en-US" altLang="zh-CN" dirty="0"/>
              <a:t>  Protein:    4g                Sodium:  60mg</a:t>
            </a:r>
          </a:p>
          <a:p>
            <a:r>
              <a:rPr lang="en-US" altLang="zh-CN" dirty="0"/>
              <a:t>        Fat:     5g                    …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096000" y="1186428"/>
            <a:ext cx="20523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Relevant meaning:</a:t>
            </a:r>
            <a:endParaRPr lang="zh-CN" altLang="en-US" dirty="0"/>
          </a:p>
        </p:txBody>
      </p:sp>
      <p:pic>
        <p:nvPicPr>
          <p:cNvPr id="10" name="图片 9" descr="碗里的牛奶&#10;&#10;AI 生成的内容可能不正确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2989"/>
            <a:ext cx="2210434" cy="1594870"/>
          </a:xfrm>
          <a:prstGeom prst="rect">
            <a:avLst/>
          </a:prstGeom>
        </p:spPr>
      </p:pic>
      <p:sp>
        <p:nvSpPr>
          <p:cNvPr id="11" name="箭头: 右 10"/>
          <p:cNvSpPr/>
          <p:nvPr/>
        </p:nvSpPr>
        <p:spPr>
          <a:xfrm>
            <a:off x="8487289" y="2449469"/>
            <a:ext cx="1330036" cy="16190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566249" y="2161089"/>
            <a:ext cx="12001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probiotics</a:t>
            </a:r>
            <a:endParaRPr lang="zh-CN" altLang="en-US" dirty="0"/>
          </a:p>
        </p:txBody>
      </p:sp>
      <p:pic>
        <p:nvPicPr>
          <p:cNvPr id="15" name="图片 14" descr="卡通画&#10;&#10;AI 生成的内容可能不正确。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40" y="1812892"/>
            <a:ext cx="1913409" cy="14350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6533" y="3610052"/>
            <a:ext cx="1628775" cy="16573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929842" y="5267402"/>
            <a:ext cx="21418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 Bioactive peptides</a:t>
            </a:r>
            <a:endParaRPr lang="zh-CN" altLang="en-US" b="1" dirty="0"/>
          </a:p>
        </p:txBody>
      </p:sp>
      <p:sp>
        <p:nvSpPr>
          <p:cNvPr id="18" name="箭头: 右 17"/>
          <p:cNvSpPr/>
          <p:nvPr/>
        </p:nvSpPr>
        <p:spPr>
          <a:xfrm rot="10800000">
            <a:off x="8599805" y="4583370"/>
            <a:ext cx="1330036" cy="16190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加号 18"/>
          <p:cNvSpPr/>
          <p:nvPr/>
        </p:nvSpPr>
        <p:spPr>
          <a:xfrm>
            <a:off x="10920845" y="3298295"/>
            <a:ext cx="259773" cy="282193"/>
          </a:xfrm>
          <a:prstGeom prst="mathPlu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863218" y="4254061"/>
            <a:ext cx="9347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against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6997" y="3926965"/>
            <a:ext cx="2822808" cy="206748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262367" y="1345458"/>
            <a:ext cx="345227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</a:rPr>
              <a:t>Nutrients of yogurt ice cream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TYPE_DROP" val="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TYPE_DROP" val="b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TYPE_DROP" val="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TYPE_DROP" val="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323C62"/>
      </a:dk2>
      <a:lt2>
        <a:srgbClr val="ADADAD"/>
      </a:lt2>
      <a:accent1>
        <a:srgbClr val="1A4C96"/>
      </a:accent1>
      <a:accent2>
        <a:srgbClr val="5B9BD5"/>
      </a:accent2>
      <a:accent3>
        <a:srgbClr val="FFC000"/>
      </a:accent3>
      <a:accent4>
        <a:srgbClr val="6FB35D"/>
      </a:accent4>
      <a:accent5>
        <a:srgbClr val="4472C4"/>
      </a:accent5>
      <a:accent6>
        <a:srgbClr val="AB759D"/>
      </a:accent6>
      <a:hlink>
        <a:srgbClr val="0563C1"/>
      </a:hlink>
      <a:folHlink>
        <a:srgbClr val="954F72"/>
      </a:folHlink>
    </a:clrScheme>
    <a:fontScheme name="自定义 1">
      <a:majorFont>
        <a:latin typeface="Roboto"/>
        <a:ea typeface="汉仪大宋简"/>
        <a:cs typeface=""/>
      </a:majorFont>
      <a:minorFont>
        <a:latin typeface="Roboto"/>
        <a:ea typeface="思源黑体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boto"/>
        <a:ea typeface=""/>
        <a:cs typeface=""/>
        <a:font script="Jpan" typeface="ＭＳ Ｐゴシック"/>
        <a:font script="Hang" typeface="맑은 고딕"/>
        <a:font script="Hans" typeface="思源黑体 Normal"/>
        <a:font script="Hant" typeface="新細明體"/>
        <a:font script="Arab" typeface="Roboto"/>
        <a:font script="Hebr" typeface="Roboto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Roboto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boto"/>
        <a:ea typeface=""/>
        <a:cs typeface=""/>
        <a:font script="Jpan" typeface="ＭＳ Ｐゴシック"/>
        <a:font script="Hang" typeface="맑은 고딕"/>
        <a:font script="Hans" typeface="思源黑体 Normal"/>
        <a:font script="Hant" typeface="新細明體"/>
        <a:font script="Arab" typeface="Roboto"/>
        <a:font script="Hebr" typeface="Roboto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Roboto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877</Words>
  <Application>Microsoft Office PowerPoint</Application>
  <PresentationFormat>宽屏</PresentationFormat>
  <Paragraphs>178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2" baseType="lpstr">
      <vt:lpstr>Roboto</vt:lpstr>
      <vt:lpstr>Wingdings</vt:lpstr>
      <vt:lpstr>微软雅黑</vt:lpstr>
      <vt:lpstr>Arial</vt:lpstr>
      <vt:lpstr>Office 主题​​</vt:lpstr>
      <vt:lpstr>Effect of Yogurt Ice Cream on the Viability and Antidiabetic Potential of the Probiotics Lactobacillus acidophilus, Lacticaseibacillus rhamnosus, and Bifidobacterium animalis subsp. lactis after In Vitro Digestion。</vt:lpstr>
      <vt:lpstr>Research Overview</vt:lpstr>
      <vt:lpstr>Research Overview</vt:lpstr>
      <vt:lpstr>PowerPoint 演示文稿</vt:lpstr>
      <vt:lpstr>PowerPoint 演示文稿</vt:lpstr>
      <vt:lpstr>PowerPoint 演示文稿</vt:lpstr>
      <vt:lpstr>Experimental results</vt:lpstr>
      <vt:lpstr>Key detection methods</vt:lpstr>
      <vt:lpstr>Experimental results</vt:lpstr>
      <vt:lpstr>1.Activity change of probiotics after in vitro digestion</vt:lpstr>
      <vt:lpstr>2.Enzyme inhibition results</vt:lpstr>
      <vt:lpstr>PowerPoint 演示文稿</vt:lpstr>
      <vt:lpstr>3. Antioxidant activity results</vt:lpstr>
      <vt:lpstr>3. Antioxidant activity results</vt:lpstr>
      <vt:lpstr>Core conclusions</vt:lpstr>
      <vt:lpstr>Limiitations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 QingFeng</dc:creator>
  <cp:lastModifiedBy>俊男 刘</cp:lastModifiedBy>
  <cp:revision>24</cp:revision>
  <dcterms:created xsi:type="dcterms:W3CDTF">2025-11-06T01:05:33Z</dcterms:created>
  <dcterms:modified xsi:type="dcterms:W3CDTF">2025-11-06T02:13:06Z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8D1EAA886D4717655BA60B69458657DF_43</vt:lpwstr>
  </property>
  <property fmtid="{D5CDD505-2E9C-101B-9397-08002B2CF9AE}" pid="3" name="KSOProductBuildVer">
    <vt:lpwstr>2052-6.2.0.8299</vt:lpwstr>
  </property>
  <property fmtid="{D5CDD505-2E9C-101B-9397-08002B2CF9AE}" pid="4" name="KSOTemplateUUID">
    <vt:lpwstr>v1.0_mb_t7PNksdZxQhD4DiNqEw9TQ==</vt:lpwstr>
  </property>
</Properties>
</file>