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9" r:id="rId3"/>
    <p:sldId id="290" r:id="rId4"/>
    <p:sldId id="291" r:id="rId5"/>
    <p:sldId id="259" r:id="rId6"/>
    <p:sldId id="292" r:id="rId7"/>
    <p:sldId id="260" r:id="rId8"/>
    <p:sldId id="263" r:id="rId9"/>
    <p:sldId id="261" r:id="rId10"/>
    <p:sldId id="293" r:id="rId11"/>
    <p:sldId id="264" r:id="rId12"/>
    <p:sldId id="265" r:id="rId13"/>
    <p:sldId id="268" r:id="rId14"/>
    <p:sldId id="270" r:id="rId15"/>
    <p:sldId id="305" r:id="rId16"/>
    <p:sldId id="266" r:id="rId17"/>
    <p:sldId id="271" r:id="rId18"/>
    <p:sldId id="294" r:id="rId19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3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86483" autoAdjust="0"/>
  </p:normalViewPr>
  <p:slideViewPr>
    <p:cSldViewPr snapToGrid="0">
      <p:cViewPr>
        <p:scale>
          <a:sx n="66" d="100"/>
          <a:sy n="66" d="100"/>
        </p:scale>
        <p:origin x="528" y="3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24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 userDrawn="1"/>
        </p:nvGrpSpPr>
        <p:grpSpPr>
          <a:xfrm>
            <a:off x="318142" y="674234"/>
            <a:ext cx="11555716" cy="5365154"/>
            <a:chOff x="318142" y="746423"/>
            <a:chExt cx="11555716" cy="5365154"/>
          </a:xfrm>
        </p:grpSpPr>
        <p:sp>
          <p:nvSpPr>
            <p:cNvPr id="33" name="缺角矩形 32"/>
            <p:cNvSpPr/>
            <p:nvPr userDrawn="1"/>
          </p:nvSpPr>
          <p:spPr>
            <a:xfrm>
              <a:off x="441954" y="870235"/>
              <a:ext cx="11308093" cy="5117531"/>
            </a:xfrm>
            <a:prstGeom prst="plaqu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缺角矩形 33"/>
            <p:cNvSpPr/>
            <p:nvPr userDrawn="1"/>
          </p:nvSpPr>
          <p:spPr>
            <a:xfrm>
              <a:off x="318143" y="746424"/>
              <a:ext cx="11555715" cy="5365153"/>
            </a:xfrm>
            <a:prstGeom prst="plaque">
              <a:avLst>
                <a:gd name="adj" fmla="val 7521"/>
              </a:avLst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5" name="缺角矩形 34"/>
            <p:cNvSpPr/>
            <p:nvPr userDrawn="1"/>
          </p:nvSpPr>
          <p:spPr>
            <a:xfrm>
              <a:off x="318142" y="746423"/>
              <a:ext cx="11555715" cy="5365153"/>
            </a:xfrm>
            <a:prstGeom prst="plaque">
              <a:avLst>
                <a:gd name="adj" fmla="val 7521"/>
              </a:avLst>
            </a:prstGeom>
            <a:blipFill>
              <a:blip r:embed="rId2" cstate="email">
                <a:alphaModFix amt="20000"/>
              </a:blip>
              <a:stretch>
                <a:fillRect t="-12668" b="-12668"/>
              </a:stretch>
            </a:blip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缺角矩形 38"/>
            <p:cNvSpPr/>
            <p:nvPr userDrawn="1"/>
          </p:nvSpPr>
          <p:spPr>
            <a:xfrm>
              <a:off x="441953" y="870235"/>
              <a:ext cx="11308093" cy="5117531"/>
            </a:xfrm>
            <a:prstGeom prst="plaque">
              <a:avLst>
                <a:gd name="adj" fmla="val 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 userDrawn="1">
            <p:ph type="ctrTitle" hasCustomPrompt="1"/>
          </p:nvPr>
        </p:nvSpPr>
        <p:spPr>
          <a:xfrm>
            <a:off x="5581184" y="2660752"/>
            <a:ext cx="5702491" cy="1473128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4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Click to add title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638900" y="6235700"/>
            <a:ext cx="2880000" cy="288000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zh-CN" altLang="en-US" dirty="0"/>
              <a:t>Presenter name</a:t>
            </a:r>
            <a:endParaRPr 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60400" y="6235700"/>
            <a:ext cx="2880000" cy="288000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l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zh-CN" altLang="en-US" dirty="0"/>
              <a:t>www.islide.cc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318135" y="473075"/>
            <a:ext cx="11555730" cy="6060440"/>
            <a:chOff x="318142" y="746424"/>
            <a:chExt cx="11555716" cy="5365153"/>
          </a:xfrm>
        </p:grpSpPr>
        <p:sp>
          <p:nvSpPr>
            <p:cNvPr id="17" name="缺角矩形 16"/>
            <p:cNvSpPr/>
            <p:nvPr userDrawn="1"/>
          </p:nvSpPr>
          <p:spPr>
            <a:xfrm>
              <a:off x="441954" y="870235"/>
              <a:ext cx="11308093" cy="5117531"/>
            </a:xfrm>
            <a:prstGeom prst="plaqu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缺角矩形 17"/>
            <p:cNvSpPr/>
            <p:nvPr userDrawn="1"/>
          </p:nvSpPr>
          <p:spPr>
            <a:xfrm>
              <a:off x="318143" y="746424"/>
              <a:ext cx="11555715" cy="5365153"/>
            </a:xfrm>
            <a:prstGeom prst="plaque">
              <a:avLst>
                <a:gd name="adj" fmla="val 6117"/>
              </a:avLst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缺角矩形 18"/>
            <p:cNvSpPr/>
            <p:nvPr userDrawn="1"/>
          </p:nvSpPr>
          <p:spPr>
            <a:xfrm>
              <a:off x="318142" y="746424"/>
              <a:ext cx="11555715" cy="5365153"/>
            </a:xfrm>
            <a:prstGeom prst="plaque">
              <a:avLst>
                <a:gd name="adj" fmla="val 6117"/>
              </a:avLst>
            </a:prstGeom>
            <a:blipFill>
              <a:blip r:embed="rId2" cstate="email">
                <a:alphaModFix amt="20000"/>
              </a:blip>
              <a:stretch>
                <a:fillRect t="-12668" b="-12668"/>
              </a:stretch>
            </a:blip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缺角矩形 19"/>
            <p:cNvSpPr/>
            <p:nvPr userDrawn="1"/>
          </p:nvSpPr>
          <p:spPr>
            <a:xfrm>
              <a:off x="441953" y="870235"/>
              <a:ext cx="11308093" cy="5117531"/>
            </a:xfrm>
            <a:prstGeom prst="plaque">
              <a:avLst>
                <a:gd name="adj" fmla="val 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f59aeb3-9339-40a5-9aa7-0c7bf8e765db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9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9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sp>
        <p:nvSpPr>
          <p:cNvPr id="18" name="副标题 8"/>
          <p:cNvSpPr txBox="1"/>
          <p:nvPr/>
        </p:nvSpPr>
        <p:spPr>
          <a:xfrm>
            <a:off x="2363470" y="4847590"/>
            <a:ext cx="1699260" cy="467995"/>
          </a:xfrm>
          <a:prstGeom prst="plaqu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90204" pitchFamily="34" charset="0"/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cs typeface="+mn-ea"/>
                <a:sym typeface="+mn-lt"/>
              </a:rPr>
              <a:t>周汇桥</a:t>
            </a:r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41680" y="1983740"/>
            <a:ext cx="58356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8800">
                <a:latin typeface="汉仪旗黑KW" panose="00020600040101010101" charset="-122"/>
                <a:ea typeface="汉仪旗黑KW" panose="00020600040101010101" charset="-122"/>
              </a:rPr>
              <a:t>银耳莲子汤</a:t>
            </a:r>
            <a:endParaRPr lang="zh-CN" altLang="zh-TW" sz="8800">
              <a:latin typeface="汉仪旗黑KW" panose="00020600040101010101" charset="-122"/>
              <a:ea typeface="汉仪旗黑KW" panose="00020600040101010101" charset="-122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595370" y="3724910"/>
            <a:ext cx="2651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——健脾益胃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4430" y="2221230"/>
            <a:ext cx="3582035" cy="3525520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1058545" y="1113790"/>
            <a:ext cx="4556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一、准备材料</a:t>
            </a:r>
            <a:endParaRPr lang="zh-CN" altLang="en-US" sz="3200"/>
          </a:p>
        </p:txBody>
      </p:sp>
      <p:graphicFrame>
        <p:nvGraphicFramePr>
          <p:cNvPr id="25" name="圓桌 24"/>
          <p:cNvGraphicFramePr/>
          <p:nvPr>
            <p:custDataLst>
              <p:tags r:id="rId2"/>
            </p:custDataLst>
          </p:nvPr>
        </p:nvGraphicFramePr>
        <p:xfrm>
          <a:off x="5615305" y="2100580"/>
          <a:ext cx="5541010" cy="3646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505"/>
                <a:gridCol w="2770505"/>
              </a:tblGrid>
              <a:tr h="6076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 sz="2400"/>
                        <a:t>材料</a:t>
                      </a:r>
                      <a:endParaRPr lang="zh-CN" altLang="zh-TW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 sz="2400"/>
                        <a:t>数量</a:t>
                      </a:r>
                      <a:endParaRPr lang="zh-CN" altLang="zh-TW" sz="2400"/>
                    </a:p>
                  </a:txBody>
                  <a:tcPr/>
                </a:tc>
              </a:tr>
              <a:tr h="6076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 sz="2400"/>
                        <a:t>银耳</a:t>
                      </a:r>
                      <a:endParaRPr lang="zh-CN" altLang="zh-TW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TW" sz="2400"/>
                        <a:t>200</a:t>
                      </a:r>
                      <a:r>
                        <a:rPr lang="zh-CN" altLang="en-US" sz="2400"/>
                        <a:t>克</a:t>
                      </a:r>
                      <a:endParaRPr lang="zh-CN" altLang="en-US" sz="2400"/>
                    </a:p>
                  </a:txBody>
                  <a:tcPr/>
                </a:tc>
              </a:tr>
              <a:tr h="6076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 sz="2400"/>
                        <a:t>莲子</a:t>
                      </a:r>
                      <a:endParaRPr lang="zh-CN" altLang="zh-TW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TW" sz="2400"/>
                        <a:t>30</a:t>
                      </a:r>
                      <a:r>
                        <a:rPr lang="zh-CN" altLang="en-US" sz="2400"/>
                        <a:t>克</a:t>
                      </a:r>
                      <a:endParaRPr lang="zh-CN" altLang="en-US" sz="2400"/>
                    </a:p>
                  </a:txBody>
                  <a:tcPr/>
                </a:tc>
              </a:tr>
              <a:tr h="6076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 sz="2400"/>
                        <a:t>红枣</a:t>
                      </a:r>
                      <a:endParaRPr lang="zh-CN" altLang="zh-TW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TW" sz="2400"/>
                        <a:t>15</a:t>
                      </a:r>
                      <a:r>
                        <a:rPr lang="zh-CN" altLang="en-US" sz="2400"/>
                        <a:t>克</a:t>
                      </a:r>
                      <a:endParaRPr lang="zh-CN" altLang="en-US" sz="2400"/>
                    </a:p>
                  </a:txBody>
                  <a:tcPr/>
                </a:tc>
              </a:tr>
              <a:tr h="6076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 sz="2400"/>
                        <a:t>枸杞</a:t>
                      </a:r>
                      <a:endParaRPr lang="zh-CN" altLang="zh-TW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 sz="2400"/>
                        <a:t>若干</a:t>
                      </a:r>
                      <a:endParaRPr lang="zh-CN" altLang="zh-TW" sz="2400"/>
                    </a:p>
                  </a:txBody>
                  <a:tcPr/>
                </a:tc>
              </a:tr>
              <a:tr h="6076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 sz="2400"/>
                        <a:t>冰糖</a:t>
                      </a:r>
                      <a:endParaRPr lang="zh-CN" altLang="zh-TW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TW" sz="2400"/>
                        <a:t>100</a:t>
                      </a:r>
                      <a:r>
                        <a:rPr lang="zh-CN" altLang="en-US" sz="2400"/>
                        <a:t>克</a:t>
                      </a:r>
                      <a:endParaRPr lang="zh-CN" altLang="en-US" sz="240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923290" y="798830"/>
            <a:ext cx="3583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3200"/>
              <a:t>二、处理材料</a:t>
            </a:r>
            <a:endParaRPr lang="zh-CN" altLang="zh-TW" sz="320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795" y="1565910"/>
            <a:ext cx="2463165" cy="226568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95" y="4015105"/>
            <a:ext cx="2463165" cy="225933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910" y="1565275"/>
            <a:ext cx="2350135" cy="2266315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910" y="4015105"/>
            <a:ext cx="2349500" cy="2258695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3574415" y="2160270"/>
            <a:ext cx="514604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TW" altLang="en-US" sz="2400">
                <a:solidFill>
                  <a:schemeClr val="accent4">
                    <a:lumMod val="75000"/>
                  </a:schemeClr>
                </a:solidFill>
              </a:rPr>
              <a:t>将银耳放入适量清水中，浸泡3小时以上，直至完全泡发。泡发后的银耳体积会明显增大，质地变软。泡发后，剪去银耳的根部硬结，撕成小朵，用清水冲洗干净备用。莲子洗净，如果使用的是干莲子，建议提前浸泡2小时以上，以缩短煮制时间。红枣洗净，建议提前浸泡2小时。枸杞洗净备用。</a:t>
            </a:r>
            <a:endParaRPr lang="zh-TW" altLang="en-US" sz="240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873760" y="989965"/>
            <a:ext cx="3736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3200"/>
              <a:t>三、开始煮汤</a:t>
            </a:r>
            <a:endParaRPr lang="zh-CN" altLang="zh-TW" sz="3200"/>
          </a:p>
        </p:txBody>
      </p:sp>
      <p:pic>
        <p:nvPicPr>
          <p:cNvPr id="16" name="173150971262059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1840" y="2292350"/>
            <a:ext cx="3282950" cy="3120390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4234815" y="2372995"/>
            <a:ext cx="7310120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TW" altLang="en-US" sz="2400">
                <a:solidFill>
                  <a:schemeClr val="accent4">
                    <a:lumMod val="75000"/>
                  </a:schemeClr>
                </a:solidFill>
              </a:rPr>
              <a:t>将泡发好的银耳放入汤锅中，加入约两升的清水大火煮开后，转小火慢炖。炖煮过程中需不时搅拌，防止银耳粘锅。</a:t>
            </a:r>
            <a:endParaRPr lang="zh-TW" altLang="en-US" sz="240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TW" altLang="en-US" sz="2400">
                <a:solidFill>
                  <a:schemeClr val="accent4">
                    <a:lumMod val="75000"/>
                  </a:schemeClr>
                </a:solidFill>
              </a:rPr>
              <a:t>炖煮约一小时后，加入莲子和红枣。继续小火炖煮约半小时，直至银耳软糯，莲子熟透。</a:t>
            </a:r>
            <a:endParaRPr lang="zh-TW" altLang="en-US" sz="240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TW" altLang="en-US" sz="2400">
                <a:solidFill>
                  <a:schemeClr val="accent4">
                    <a:lumMod val="75000"/>
                  </a:schemeClr>
                </a:solidFill>
              </a:rPr>
              <a:t>加入冰糖，搅拌至冰糖完全融化。</a:t>
            </a:r>
            <a:endParaRPr lang="zh-TW" altLang="en-US" sz="240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TW" altLang="en-US" sz="2400">
                <a:solidFill>
                  <a:schemeClr val="accent4">
                    <a:lumMod val="75000"/>
                  </a:schemeClr>
                </a:solidFill>
              </a:rPr>
              <a:t>最后加入枸杞，搅拌均匀后稍煮片刻即可关火</a:t>
            </a:r>
            <a:r>
              <a:rPr lang="zh-TW" altLang="en-US" sz="2800">
                <a:solidFill>
                  <a:schemeClr val="accent4">
                    <a:lumMod val="75000"/>
                  </a:schemeClr>
                </a:solidFill>
              </a:rPr>
              <a:t>。</a:t>
            </a:r>
            <a:endParaRPr lang="zh-TW" altLang="en-US" sz="280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 vol="0">
                <p:cTn id="2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003300" y="1143000"/>
            <a:ext cx="3126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3200"/>
              <a:t>四：成品处理</a:t>
            </a:r>
            <a:endParaRPr lang="zh-CN" altLang="zh-TW" sz="320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2352040"/>
            <a:ext cx="3381375" cy="3343910"/>
          </a:xfrm>
          <a:prstGeom prst="rect">
            <a:avLst/>
          </a:prstGeom>
        </p:spPr>
      </p:pic>
      <p:pic>
        <p:nvPicPr>
          <p:cNvPr id="7" name="圖片 6" descr="/private/var/folders/31/1t9dfddx4052ztwcs71bf61c0000gn/T/com.kingsoft.wpsoffice.mac/photoedit2/20241113230725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520" y="2038985"/>
            <a:ext cx="3810000" cy="3810000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>
            <a:off x="4414520" y="3751580"/>
            <a:ext cx="1042035" cy="4349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257040" y="4269105"/>
            <a:ext cx="1491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&lt;24hours</a:t>
            </a:r>
            <a:endParaRPr lang="en-US" altLang="zh-CN">
              <a:solidFill>
                <a:schemeClr val="tx1"/>
              </a:solidFill>
            </a:endParaRPr>
          </a:p>
        </p:txBody>
      </p:sp>
      <p:graphicFrame>
        <p:nvGraphicFramePr>
          <p:cNvPr id="11" name="圓桌 10"/>
          <p:cNvGraphicFramePr/>
          <p:nvPr>
            <p:custDataLst>
              <p:tags r:id="rId3"/>
            </p:custDataLst>
          </p:nvPr>
        </p:nvGraphicFramePr>
        <p:xfrm>
          <a:off x="7700010" y="2533015"/>
          <a:ext cx="3810000" cy="2982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905000"/>
              </a:tblGrid>
              <a:tr h="4260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热量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TW"/>
                        <a:t>193.3</a:t>
                      </a:r>
                      <a:r>
                        <a:rPr lang="en-US" altLang="zh-TW"/>
                        <a:t>kcal</a:t>
                      </a:r>
                      <a:endParaRPr lang="en-US" altLang="zh-TW"/>
                    </a:p>
                  </a:txBody>
                  <a:tcPr/>
                </a:tc>
              </a:tr>
              <a:tr h="4260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/>
                        <a:t>胡萝卜素</a:t>
                      </a:r>
                      <a:endParaRPr lang="zh-CN" altLang="zh-TW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TW"/>
                        <a:t>2452.5μg</a:t>
                      </a:r>
                      <a:endParaRPr lang="en-US" altLang="zh-TW"/>
                    </a:p>
                  </a:txBody>
                  <a:tcPr/>
                </a:tc>
              </a:tr>
              <a:tr h="4260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/>
                        <a:t>钾</a:t>
                      </a:r>
                      <a:endParaRPr lang="zh-CN" altLang="zh-TW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TW"/>
                        <a:t>754.1</a:t>
                      </a:r>
                      <a:r>
                        <a:rPr lang="en-US" altLang="zh-TW" sz="1800">
                          <a:sym typeface="+mn-ea"/>
                        </a:rPr>
                        <a:t>μg</a:t>
                      </a:r>
                      <a:endParaRPr lang="en-US" altLang="zh-TW"/>
                    </a:p>
                  </a:txBody>
                  <a:tcPr/>
                </a:tc>
              </a:tr>
              <a:tr h="4260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/>
                        <a:t>维生素</a:t>
                      </a:r>
                      <a:r>
                        <a:rPr lang="en-US" altLang="zh-CN"/>
                        <a:t>A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TW"/>
                        <a:t>408.</a:t>
                      </a:r>
                      <a:r>
                        <a:rPr lang="en-US" altLang="zh-CN"/>
                        <a:t>65</a:t>
                      </a:r>
                      <a:r>
                        <a:rPr lang="en-US" altLang="zh-TW" sz="1800">
                          <a:sym typeface="+mn-ea"/>
                        </a:rPr>
                        <a:t>μg</a:t>
                      </a:r>
                      <a:endParaRPr lang="en-US" altLang="zh-CN"/>
                    </a:p>
                  </a:txBody>
                  <a:tcPr/>
                </a:tc>
              </a:tr>
              <a:tr h="4260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磷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TW"/>
                        <a:t>272.95</a:t>
                      </a:r>
                      <a:r>
                        <a:rPr lang="en-US" altLang="zh-TW" sz="1800">
                          <a:sym typeface="+mn-ea"/>
                        </a:rPr>
                        <a:t>μg</a:t>
                      </a:r>
                      <a:endParaRPr lang="en-US" altLang="zh-TW"/>
                    </a:p>
                  </a:txBody>
                  <a:tcPr/>
                </a:tc>
              </a:tr>
              <a:tr h="4260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/>
                        <a:t>钠</a:t>
                      </a:r>
                      <a:endParaRPr lang="zh-CN" altLang="zh-TW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TW"/>
                        <a:t>88.68</a:t>
                      </a:r>
                      <a:r>
                        <a:rPr lang="en-US" altLang="zh-TW" sz="1800">
                          <a:sym typeface="+mn-ea"/>
                        </a:rPr>
                        <a:t>μg</a:t>
                      </a:r>
                      <a:endParaRPr lang="en-US" altLang="zh-TW"/>
                    </a:p>
                  </a:txBody>
                  <a:tcPr/>
                </a:tc>
              </a:tr>
              <a:tr h="4260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zh-TW"/>
                        <a:t>镁</a:t>
                      </a:r>
                      <a:endParaRPr lang="zh-CN" altLang="zh-TW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TW"/>
                        <a:t>88.6</a:t>
                      </a:r>
                      <a:r>
                        <a:rPr lang="en-US" altLang="zh-TW" sz="1800">
                          <a:sym typeface="+mn-ea"/>
                        </a:rPr>
                        <a:t>μg</a:t>
                      </a:r>
                      <a:endParaRPr lang="en-US" altLang="zh-TW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8623935" y="1847850"/>
            <a:ext cx="1750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2800">
                <a:solidFill>
                  <a:schemeClr val="accent4">
                    <a:lumMod val="75000"/>
                  </a:schemeClr>
                </a:solidFill>
              </a:rPr>
              <a:t>营养成分</a:t>
            </a:r>
            <a:endParaRPr lang="zh-CN" altLang="zh-TW" sz="280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37490" y="2950210"/>
            <a:ext cx="5565775" cy="2027555"/>
          </a:xfrm>
        </p:spPr>
        <p:txBody>
          <a:bodyPr>
            <a:noAutofit/>
          </a:bodyPr>
          <a:p>
            <a:r>
              <a:rPr lang="en-US" altLang="zh-CN" sz="7200" dirty="0">
                <a:solidFill>
                  <a:schemeClr val="accent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04</a:t>
            </a:r>
            <a:br>
              <a:rPr lang="en-US" altLang="zh-CN" sz="72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</a:br>
            <a:r>
              <a:rPr lang="zh-CN" altLang="en-US" sz="72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适宜人群与</a:t>
            </a:r>
            <a:r>
              <a:rPr lang="zh-CN" altLang="en-US" sz="72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禁忌人群</a:t>
            </a:r>
            <a:endParaRPr lang="zh-CN" altLang="en-US" sz="7200" dirty="0"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69950" y="1391125"/>
            <a:ext cx="8397875" cy="4243865"/>
            <a:chOff x="1306429" y="3056414"/>
            <a:chExt cx="7340600" cy="190413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ComponentBackground"/>
            <p:cNvSpPr/>
            <p:nvPr/>
          </p:nvSpPr>
          <p:spPr>
            <a:xfrm>
              <a:off x="1306429" y="3056414"/>
              <a:ext cx="7340600" cy="19041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 sz="1015">
                <a:cs typeface="+mn-ea"/>
                <a:sym typeface="+mn-lt"/>
              </a:endParaRPr>
            </a:p>
          </p:txBody>
        </p:sp>
        <p:sp>
          <p:nvSpPr>
            <p:cNvPr id="51" name="Icon"/>
            <p:cNvSpPr/>
            <p:nvPr/>
          </p:nvSpPr>
          <p:spPr bwMode="auto">
            <a:xfrm>
              <a:off x="3899051" y="4475582"/>
              <a:ext cx="604953" cy="484966"/>
            </a:xfrm>
            <a:custGeom>
              <a:avLst/>
              <a:gdLst>
                <a:gd name="connsiteX0" fmla="*/ 340126 w 547160"/>
                <a:gd name="connsiteY0" fmla="*/ 335728 h 438636"/>
                <a:gd name="connsiteX1" fmla="*/ 346431 w 547160"/>
                <a:gd name="connsiteY1" fmla="*/ 347560 h 438636"/>
                <a:gd name="connsiteX2" fmla="*/ 391747 w 547160"/>
                <a:gd name="connsiteY2" fmla="*/ 355054 h 438636"/>
                <a:gd name="connsiteX3" fmla="*/ 401599 w 547160"/>
                <a:gd name="connsiteY3" fmla="*/ 349532 h 438636"/>
                <a:gd name="connsiteX4" fmla="*/ 409086 w 547160"/>
                <a:gd name="connsiteY4" fmla="*/ 353476 h 438636"/>
                <a:gd name="connsiteX5" fmla="*/ 409086 w 547160"/>
                <a:gd name="connsiteY5" fmla="*/ 359787 h 438636"/>
                <a:gd name="connsiteX6" fmla="*/ 383472 w 547160"/>
                <a:gd name="connsiteY6" fmla="*/ 383451 h 438636"/>
                <a:gd name="connsiteX7" fmla="*/ 308207 w 547160"/>
                <a:gd name="connsiteY7" fmla="*/ 383451 h 438636"/>
                <a:gd name="connsiteX8" fmla="*/ 307813 w 547160"/>
                <a:gd name="connsiteY8" fmla="*/ 382662 h 438636"/>
                <a:gd name="connsiteX9" fmla="*/ 326728 w 547160"/>
                <a:gd name="connsiteY9" fmla="*/ 363337 h 438636"/>
                <a:gd name="connsiteX10" fmla="*/ 340126 w 547160"/>
                <a:gd name="connsiteY10" fmla="*/ 335728 h 438636"/>
                <a:gd name="connsiteX11" fmla="*/ 123364 w 547160"/>
                <a:gd name="connsiteY11" fmla="*/ 335728 h 438636"/>
                <a:gd name="connsiteX12" fmla="*/ 136798 w 547160"/>
                <a:gd name="connsiteY12" fmla="*/ 363337 h 438636"/>
                <a:gd name="connsiteX13" fmla="*/ 155765 w 547160"/>
                <a:gd name="connsiteY13" fmla="*/ 382662 h 438636"/>
                <a:gd name="connsiteX14" fmla="*/ 155370 w 547160"/>
                <a:gd name="connsiteY14" fmla="*/ 383451 h 438636"/>
                <a:gd name="connsiteX15" fmla="*/ 79898 w 547160"/>
                <a:gd name="connsiteY15" fmla="*/ 383451 h 438636"/>
                <a:gd name="connsiteX16" fmla="*/ 54214 w 547160"/>
                <a:gd name="connsiteY16" fmla="*/ 359787 h 438636"/>
                <a:gd name="connsiteX17" fmla="*/ 54214 w 547160"/>
                <a:gd name="connsiteY17" fmla="*/ 353476 h 438636"/>
                <a:gd name="connsiteX18" fmla="*/ 61722 w 547160"/>
                <a:gd name="connsiteY18" fmla="*/ 349532 h 438636"/>
                <a:gd name="connsiteX19" fmla="*/ 71600 w 547160"/>
                <a:gd name="connsiteY19" fmla="*/ 355054 h 438636"/>
                <a:gd name="connsiteX20" fmla="*/ 90567 w 547160"/>
                <a:gd name="connsiteY20" fmla="*/ 359787 h 438636"/>
                <a:gd name="connsiteX21" fmla="*/ 117041 w 547160"/>
                <a:gd name="connsiteY21" fmla="*/ 347560 h 438636"/>
                <a:gd name="connsiteX22" fmla="*/ 123364 w 547160"/>
                <a:gd name="connsiteY22" fmla="*/ 335728 h 438636"/>
                <a:gd name="connsiteX23" fmla="*/ 231650 w 547160"/>
                <a:gd name="connsiteY23" fmla="*/ 261091 h 438636"/>
                <a:gd name="connsiteX24" fmla="*/ 249792 w 547160"/>
                <a:gd name="connsiteY24" fmla="*/ 274900 h 438636"/>
                <a:gd name="connsiteX25" fmla="*/ 265962 w 547160"/>
                <a:gd name="connsiteY25" fmla="*/ 308831 h 438636"/>
                <a:gd name="connsiteX26" fmla="*/ 301456 w 547160"/>
                <a:gd name="connsiteY26" fmla="*/ 314355 h 438636"/>
                <a:gd name="connsiteX27" fmla="*/ 319598 w 547160"/>
                <a:gd name="connsiteY27" fmla="*/ 327374 h 438636"/>
                <a:gd name="connsiteX28" fmla="*/ 312499 w 547160"/>
                <a:gd name="connsiteY28" fmla="*/ 349469 h 438636"/>
                <a:gd name="connsiteX29" fmla="*/ 286864 w 547160"/>
                <a:gd name="connsiteY29" fmla="*/ 375903 h 438636"/>
                <a:gd name="connsiteX30" fmla="*/ 292780 w 547160"/>
                <a:gd name="connsiteY30" fmla="*/ 413385 h 438636"/>
                <a:gd name="connsiteX31" fmla="*/ 288836 w 547160"/>
                <a:gd name="connsiteY31" fmla="*/ 432717 h 438636"/>
                <a:gd name="connsiteX32" fmla="*/ 275821 w 547160"/>
                <a:gd name="connsiteY32" fmla="*/ 438636 h 438636"/>
                <a:gd name="connsiteX33" fmla="*/ 263201 w 547160"/>
                <a:gd name="connsiteY33" fmla="*/ 435085 h 438636"/>
                <a:gd name="connsiteX34" fmla="*/ 231650 w 547160"/>
                <a:gd name="connsiteY34" fmla="*/ 417725 h 438636"/>
                <a:gd name="connsiteX35" fmla="*/ 200100 w 547160"/>
                <a:gd name="connsiteY35" fmla="*/ 435085 h 438636"/>
                <a:gd name="connsiteX36" fmla="*/ 174465 w 547160"/>
                <a:gd name="connsiteY36" fmla="*/ 432717 h 438636"/>
                <a:gd name="connsiteX37" fmla="*/ 170521 w 547160"/>
                <a:gd name="connsiteY37" fmla="*/ 413385 h 438636"/>
                <a:gd name="connsiteX38" fmla="*/ 176437 w 547160"/>
                <a:gd name="connsiteY38" fmla="*/ 375903 h 438636"/>
                <a:gd name="connsiteX39" fmla="*/ 150802 w 547160"/>
                <a:gd name="connsiteY39" fmla="*/ 349469 h 438636"/>
                <a:gd name="connsiteX40" fmla="*/ 143703 w 547160"/>
                <a:gd name="connsiteY40" fmla="*/ 327374 h 438636"/>
                <a:gd name="connsiteX41" fmla="*/ 161845 w 547160"/>
                <a:gd name="connsiteY41" fmla="*/ 314355 h 438636"/>
                <a:gd name="connsiteX42" fmla="*/ 197339 w 547160"/>
                <a:gd name="connsiteY42" fmla="*/ 308831 h 438636"/>
                <a:gd name="connsiteX43" fmla="*/ 213509 w 547160"/>
                <a:gd name="connsiteY43" fmla="*/ 274900 h 438636"/>
                <a:gd name="connsiteX44" fmla="*/ 231650 w 547160"/>
                <a:gd name="connsiteY44" fmla="*/ 261091 h 438636"/>
                <a:gd name="connsiteX45" fmla="*/ 401675 w 547160"/>
                <a:gd name="connsiteY45" fmla="*/ 221691 h 438636"/>
                <a:gd name="connsiteX46" fmla="*/ 416681 w 547160"/>
                <a:gd name="connsiteY46" fmla="*/ 232337 h 438636"/>
                <a:gd name="connsiteX47" fmla="*/ 426553 w 547160"/>
                <a:gd name="connsiteY47" fmla="*/ 251657 h 438636"/>
                <a:gd name="connsiteX48" fmla="*/ 447876 w 547160"/>
                <a:gd name="connsiteY48" fmla="*/ 254811 h 438636"/>
                <a:gd name="connsiteX49" fmla="*/ 462882 w 547160"/>
                <a:gd name="connsiteY49" fmla="*/ 265851 h 438636"/>
                <a:gd name="connsiteX50" fmla="*/ 457353 w 547160"/>
                <a:gd name="connsiteY50" fmla="*/ 283200 h 438636"/>
                <a:gd name="connsiteX51" fmla="*/ 441558 w 547160"/>
                <a:gd name="connsiteY51" fmla="*/ 298577 h 438636"/>
                <a:gd name="connsiteX52" fmla="*/ 445507 w 547160"/>
                <a:gd name="connsiteY52" fmla="*/ 319869 h 438636"/>
                <a:gd name="connsiteX53" fmla="*/ 441953 w 547160"/>
                <a:gd name="connsiteY53" fmla="*/ 334851 h 438636"/>
                <a:gd name="connsiteX54" fmla="*/ 430501 w 547160"/>
                <a:gd name="connsiteY54" fmla="*/ 339977 h 438636"/>
                <a:gd name="connsiteX55" fmla="*/ 421024 w 547160"/>
                <a:gd name="connsiteY55" fmla="*/ 337217 h 438636"/>
                <a:gd name="connsiteX56" fmla="*/ 401675 w 547160"/>
                <a:gd name="connsiteY56" fmla="*/ 327360 h 438636"/>
                <a:gd name="connsiteX57" fmla="*/ 382326 w 547160"/>
                <a:gd name="connsiteY57" fmla="*/ 337217 h 438636"/>
                <a:gd name="connsiteX58" fmla="*/ 361397 w 547160"/>
                <a:gd name="connsiteY58" fmla="*/ 334851 h 438636"/>
                <a:gd name="connsiteX59" fmla="*/ 358238 w 547160"/>
                <a:gd name="connsiteY59" fmla="*/ 319869 h 438636"/>
                <a:gd name="connsiteX60" fmla="*/ 361792 w 547160"/>
                <a:gd name="connsiteY60" fmla="*/ 298577 h 438636"/>
                <a:gd name="connsiteX61" fmla="*/ 346392 w 547160"/>
                <a:gd name="connsiteY61" fmla="*/ 283200 h 438636"/>
                <a:gd name="connsiteX62" fmla="*/ 340863 w 547160"/>
                <a:gd name="connsiteY62" fmla="*/ 265851 h 438636"/>
                <a:gd name="connsiteX63" fmla="*/ 355474 w 547160"/>
                <a:gd name="connsiteY63" fmla="*/ 254811 h 438636"/>
                <a:gd name="connsiteX64" fmla="*/ 377192 w 547160"/>
                <a:gd name="connsiteY64" fmla="*/ 251657 h 438636"/>
                <a:gd name="connsiteX65" fmla="*/ 386670 w 547160"/>
                <a:gd name="connsiteY65" fmla="*/ 232337 h 438636"/>
                <a:gd name="connsiteX66" fmla="*/ 401675 w 547160"/>
                <a:gd name="connsiteY66" fmla="*/ 221691 h 438636"/>
                <a:gd name="connsiteX67" fmla="*/ 61764 w 547160"/>
                <a:gd name="connsiteY67" fmla="*/ 221691 h 438636"/>
                <a:gd name="connsiteX68" fmla="*/ 76736 w 547160"/>
                <a:gd name="connsiteY68" fmla="*/ 232337 h 438636"/>
                <a:gd name="connsiteX69" fmla="*/ 86193 w 547160"/>
                <a:gd name="connsiteY69" fmla="*/ 251657 h 438636"/>
                <a:gd name="connsiteX70" fmla="*/ 107863 w 547160"/>
                <a:gd name="connsiteY70" fmla="*/ 254811 h 438636"/>
                <a:gd name="connsiteX71" fmla="*/ 122442 w 547160"/>
                <a:gd name="connsiteY71" fmla="*/ 265851 h 438636"/>
                <a:gd name="connsiteX72" fmla="*/ 116926 w 547160"/>
                <a:gd name="connsiteY72" fmla="*/ 283200 h 438636"/>
                <a:gd name="connsiteX73" fmla="*/ 101559 w 547160"/>
                <a:gd name="connsiteY73" fmla="*/ 298577 h 438636"/>
                <a:gd name="connsiteX74" fmla="*/ 105105 w 547160"/>
                <a:gd name="connsiteY74" fmla="*/ 319869 h 438636"/>
                <a:gd name="connsiteX75" fmla="*/ 101953 w 547160"/>
                <a:gd name="connsiteY75" fmla="*/ 334851 h 438636"/>
                <a:gd name="connsiteX76" fmla="*/ 90527 w 547160"/>
                <a:gd name="connsiteY76" fmla="*/ 339977 h 438636"/>
                <a:gd name="connsiteX77" fmla="*/ 81071 w 547160"/>
                <a:gd name="connsiteY77" fmla="*/ 337217 h 438636"/>
                <a:gd name="connsiteX78" fmla="*/ 61764 w 547160"/>
                <a:gd name="connsiteY78" fmla="*/ 327360 h 438636"/>
                <a:gd name="connsiteX79" fmla="*/ 42457 w 547160"/>
                <a:gd name="connsiteY79" fmla="*/ 337217 h 438636"/>
                <a:gd name="connsiteX80" fmla="*/ 21575 w 547160"/>
                <a:gd name="connsiteY80" fmla="*/ 334851 h 438636"/>
                <a:gd name="connsiteX81" fmla="*/ 18029 w 547160"/>
                <a:gd name="connsiteY81" fmla="*/ 319869 h 438636"/>
                <a:gd name="connsiteX82" fmla="*/ 21969 w 547160"/>
                <a:gd name="connsiteY82" fmla="*/ 298577 h 438636"/>
                <a:gd name="connsiteX83" fmla="*/ 6208 w 547160"/>
                <a:gd name="connsiteY83" fmla="*/ 283200 h 438636"/>
                <a:gd name="connsiteX84" fmla="*/ 692 w 547160"/>
                <a:gd name="connsiteY84" fmla="*/ 265851 h 438636"/>
                <a:gd name="connsiteX85" fmla="*/ 15665 w 547160"/>
                <a:gd name="connsiteY85" fmla="*/ 254811 h 438636"/>
                <a:gd name="connsiteX86" fmla="*/ 36941 w 547160"/>
                <a:gd name="connsiteY86" fmla="*/ 251657 h 438636"/>
                <a:gd name="connsiteX87" fmla="*/ 46792 w 547160"/>
                <a:gd name="connsiteY87" fmla="*/ 232337 h 438636"/>
                <a:gd name="connsiteX88" fmla="*/ 61764 w 547160"/>
                <a:gd name="connsiteY88" fmla="*/ 221691 h 438636"/>
                <a:gd name="connsiteX89" fmla="*/ 158459 w 547160"/>
                <a:gd name="connsiteY89" fmla="*/ 156488 h 438636"/>
                <a:gd name="connsiteX90" fmla="*/ 231745 w 547160"/>
                <a:gd name="connsiteY90" fmla="*/ 187294 h 438636"/>
                <a:gd name="connsiteX91" fmla="*/ 303848 w 547160"/>
                <a:gd name="connsiteY91" fmla="*/ 157278 h 438636"/>
                <a:gd name="connsiteX92" fmla="*/ 376346 w 547160"/>
                <a:gd name="connsiteY92" fmla="*/ 212966 h 438636"/>
                <a:gd name="connsiteX93" fmla="*/ 368860 w 547160"/>
                <a:gd name="connsiteY93" fmla="*/ 223630 h 438636"/>
                <a:gd name="connsiteX94" fmla="*/ 364132 w 547160"/>
                <a:gd name="connsiteY94" fmla="*/ 233898 h 438636"/>
                <a:gd name="connsiteX95" fmla="*/ 352705 w 547160"/>
                <a:gd name="connsiteY95" fmla="*/ 235478 h 438636"/>
                <a:gd name="connsiteX96" fmla="*/ 321973 w 547160"/>
                <a:gd name="connsiteY96" fmla="*/ 259965 h 438636"/>
                <a:gd name="connsiteX97" fmla="*/ 332611 w 547160"/>
                <a:gd name="connsiteY97" fmla="*/ 297485 h 438636"/>
                <a:gd name="connsiteX98" fmla="*/ 340885 w 547160"/>
                <a:gd name="connsiteY98" fmla="*/ 305384 h 438636"/>
                <a:gd name="connsiteX99" fmla="*/ 338915 w 547160"/>
                <a:gd name="connsiteY99" fmla="*/ 316443 h 438636"/>
                <a:gd name="connsiteX100" fmla="*/ 338127 w 547160"/>
                <a:gd name="connsiteY100" fmla="*/ 321577 h 438636"/>
                <a:gd name="connsiteX101" fmla="*/ 338127 w 547160"/>
                <a:gd name="connsiteY101" fmla="*/ 321182 h 438636"/>
                <a:gd name="connsiteX102" fmla="*/ 304242 w 547160"/>
                <a:gd name="connsiteY102" fmla="*/ 294721 h 438636"/>
                <a:gd name="connsiteX103" fmla="*/ 279420 w 547160"/>
                <a:gd name="connsiteY103" fmla="*/ 290771 h 438636"/>
                <a:gd name="connsiteX104" fmla="*/ 267993 w 547160"/>
                <a:gd name="connsiteY104" fmla="*/ 266679 h 438636"/>
                <a:gd name="connsiteX105" fmla="*/ 231745 w 547160"/>
                <a:gd name="connsiteY105" fmla="*/ 241402 h 438636"/>
                <a:gd name="connsiteX106" fmla="*/ 195496 w 547160"/>
                <a:gd name="connsiteY106" fmla="*/ 266679 h 438636"/>
                <a:gd name="connsiteX107" fmla="*/ 184069 w 547160"/>
                <a:gd name="connsiteY107" fmla="*/ 290771 h 438636"/>
                <a:gd name="connsiteX108" fmla="*/ 159247 w 547160"/>
                <a:gd name="connsiteY108" fmla="*/ 294721 h 438636"/>
                <a:gd name="connsiteX109" fmla="*/ 125362 w 547160"/>
                <a:gd name="connsiteY109" fmla="*/ 321182 h 438636"/>
                <a:gd name="connsiteX110" fmla="*/ 125362 w 547160"/>
                <a:gd name="connsiteY110" fmla="*/ 321577 h 438636"/>
                <a:gd name="connsiteX111" fmla="*/ 124574 w 547160"/>
                <a:gd name="connsiteY111" fmla="*/ 316443 h 438636"/>
                <a:gd name="connsiteX112" fmla="*/ 122604 w 547160"/>
                <a:gd name="connsiteY112" fmla="*/ 305384 h 438636"/>
                <a:gd name="connsiteX113" fmla="*/ 130878 w 547160"/>
                <a:gd name="connsiteY113" fmla="*/ 297485 h 438636"/>
                <a:gd name="connsiteX114" fmla="*/ 141516 w 547160"/>
                <a:gd name="connsiteY114" fmla="*/ 259965 h 438636"/>
                <a:gd name="connsiteX115" fmla="*/ 110784 w 547160"/>
                <a:gd name="connsiteY115" fmla="*/ 235478 h 438636"/>
                <a:gd name="connsiteX116" fmla="*/ 99357 w 547160"/>
                <a:gd name="connsiteY116" fmla="*/ 233898 h 438636"/>
                <a:gd name="connsiteX117" fmla="*/ 94629 w 547160"/>
                <a:gd name="connsiteY117" fmla="*/ 223630 h 438636"/>
                <a:gd name="connsiteX118" fmla="*/ 85567 w 547160"/>
                <a:gd name="connsiteY118" fmla="*/ 211781 h 438636"/>
                <a:gd name="connsiteX119" fmla="*/ 158459 w 547160"/>
                <a:gd name="connsiteY119" fmla="*/ 156488 h 438636"/>
                <a:gd name="connsiteX120" fmla="*/ 492822 w 547160"/>
                <a:gd name="connsiteY120" fmla="*/ 113204 h 438636"/>
                <a:gd name="connsiteX121" fmla="*/ 507005 w 547160"/>
                <a:gd name="connsiteY121" fmla="*/ 123469 h 438636"/>
                <a:gd name="connsiteX122" fmla="*/ 515278 w 547160"/>
                <a:gd name="connsiteY122" fmla="*/ 140446 h 438636"/>
                <a:gd name="connsiteX123" fmla="*/ 533007 w 547160"/>
                <a:gd name="connsiteY123" fmla="*/ 143209 h 438636"/>
                <a:gd name="connsiteX124" fmla="*/ 546402 w 547160"/>
                <a:gd name="connsiteY124" fmla="*/ 153474 h 438636"/>
                <a:gd name="connsiteX125" fmla="*/ 541674 w 547160"/>
                <a:gd name="connsiteY125" fmla="*/ 170451 h 438636"/>
                <a:gd name="connsiteX126" fmla="*/ 528673 w 547160"/>
                <a:gd name="connsiteY126" fmla="*/ 183480 h 438636"/>
                <a:gd name="connsiteX127" fmla="*/ 531825 w 547160"/>
                <a:gd name="connsiteY127" fmla="*/ 202431 h 438636"/>
                <a:gd name="connsiteX128" fmla="*/ 528279 w 547160"/>
                <a:gd name="connsiteY128" fmla="*/ 217039 h 438636"/>
                <a:gd name="connsiteX129" fmla="*/ 517642 w 547160"/>
                <a:gd name="connsiteY129" fmla="*/ 221777 h 438636"/>
                <a:gd name="connsiteX130" fmla="*/ 508581 w 547160"/>
                <a:gd name="connsiteY130" fmla="*/ 219408 h 438636"/>
                <a:gd name="connsiteX131" fmla="*/ 493215 w 547160"/>
                <a:gd name="connsiteY131" fmla="*/ 210722 h 438636"/>
                <a:gd name="connsiteX132" fmla="*/ 477456 w 547160"/>
                <a:gd name="connsiteY132" fmla="*/ 219408 h 438636"/>
                <a:gd name="connsiteX133" fmla="*/ 457758 w 547160"/>
                <a:gd name="connsiteY133" fmla="*/ 217039 h 438636"/>
                <a:gd name="connsiteX134" fmla="*/ 454212 w 547160"/>
                <a:gd name="connsiteY134" fmla="*/ 202431 h 438636"/>
                <a:gd name="connsiteX135" fmla="*/ 457364 w 547160"/>
                <a:gd name="connsiteY135" fmla="*/ 183480 h 438636"/>
                <a:gd name="connsiteX136" fmla="*/ 444363 w 547160"/>
                <a:gd name="connsiteY136" fmla="*/ 170451 h 438636"/>
                <a:gd name="connsiteX137" fmla="*/ 439635 w 547160"/>
                <a:gd name="connsiteY137" fmla="*/ 153474 h 438636"/>
                <a:gd name="connsiteX138" fmla="*/ 453030 w 547160"/>
                <a:gd name="connsiteY138" fmla="*/ 143209 h 438636"/>
                <a:gd name="connsiteX139" fmla="*/ 470759 w 547160"/>
                <a:gd name="connsiteY139" fmla="*/ 140446 h 438636"/>
                <a:gd name="connsiteX140" fmla="*/ 479032 w 547160"/>
                <a:gd name="connsiteY140" fmla="*/ 123469 h 438636"/>
                <a:gd name="connsiteX141" fmla="*/ 492822 w 547160"/>
                <a:gd name="connsiteY141" fmla="*/ 113204 h 438636"/>
                <a:gd name="connsiteX142" fmla="*/ 232066 w 547160"/>
                <a:gd name="connsiteY142" fmla="*/ 0 h 438636"/>
                <a:gd name="connsiteX143" fmla="*/ 315859 w 547160"/>
                <a:gd name="connsiteY143" fmla="*/ 83793 h 438636"/>
                <a:gd name="connsiteX144" fmla="*/ 232066 w 547160"/>
                <a:gd name="connsiteY144" fmla="*/ 167586 h 438636"/>
                <a:gd name="connsiteX145" fmla="*/ 148273 w 547160"/>
                <a:gd name="connsiteY145" fmla="*/ 83793 h 438636"/>
                <a:gd name="connsiteX146" fmla="*/ 232066 w 547160"/>
                <a:gd name="connsiteY146" fmla="*/ 0 h 43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547160" h="438636">
                  <a:moveTo>
                    <a:pt x="340126" y="335728"/>
                  </a:moveTo>
                  <a:cubicBezTo>
                    <a:pt x="341308" y="340067"/>
                    <a:pt x="343672" y="344011"/>
                    <a:pt x="346431" y="347560"/>
                  </a:cubicBezTo>
                  <a:cubicBezTo>
                    <a:pt x="357070" y="360181"/>
                    <a:pt x="375591" y="363337"/>
                    <a:pt x="391747" y="355054"/>
                  </a:cubicBezTo>
                  <a:lnTo>
                    <a:pt x="401599" y="349532"/>
                  </a:lnTo>
                  <a:lnTo>
                    <a:pt x="409086" y="353476"/>
                  </a:lnTo>
                  <a:cubicBezTo>
                    <a:pt x="409086" y="355448"/>
                    <a:pt x="409086" y="357815"/>
                    <a:pt x="409086" y="359787"/>
                  </a:cubicBezTo>
                  <a:cubicBezTo>
                    <a:pt x="408692" y="372802"/>
                    <a:pt x="396870" y="383451"/>
                    <a:pt x="383472" y="383451"/>
                  </a:cubicBezTo>
                  <a:lnTo>
                    <a:pt x="308207" y="383451"/>
                  </a:lnTo>
                  <a:lnTo>
                    <a:pt x="307813" y="382662"/>
                  </a:lnTo>
                  <a:lnTo>
                    <a:pt x="326728" y="363337"/>
                  </a:lnTo>
                  <a:cubicBezTo>
                    <a:pt x="334609" y="355054"/>
                    <a:pt x="339338" y="345588"/>
                    <a:pt x="340126" y="335728"/>
                  </a:cubicBezTo>
                  <a:close/>
                  <a:moveTo>
                    <a:pt x="123364" y="335728"/>
                  </a:moveTo>
                  <a:cubicBezTo>
                    <a:pt x="124154" y="345588"/>
                    <a:pt x="128895" y="355054"/>
                    <a:pt x="136798" y="363337"/>
                  </a:cubicBezTo>
                  <a:lnTo>
                    <a:pt x="155765" y="382662"/>
                  </a:lnTo>
                  <a:lnTo>
                    <a:pt x="155370" y="383451"/>
                  </a:lnTo>
                  <a:lnTo>
                    <a:pt x="79898" y="383451"/>
                  </a:lnTo>
                  <a:cubicBezTo>
                    <a:pt x="66463" y="383451"/>
                    <a:pt x="54609" y="372802"/>
                    <a:pt x="54214" y="359787"/>
                  </a:cubicBezTo>
                  <a:cubicBezTo>
                    <a:pt x="54214" y="357815"/>
                    <a:pt x="54214" y="355448"/>
                    <a:pt x="54214" y="353476"/>
                  </a:cubicBezTo>
                  <a:lnTo>
                    <a:pt x="61722" y="349532"/>
                  </a:lnTo>
                  <a:lnTo>
                    <a:pt x="71600" y="355054"/>
                  </a:lnTo>
                  <a:cubicBezTo>
                    <a:pt x="77922" y="358209"/>
                    <a:pt x="84245" y="359787"/>
                    <a:pt x="90567" y="359787"/>
                  </a:cubicBezTo>
                  <a:cubicBezTo>
                    <a:pt x="100841" y="359787"/>
                    <a:pt x="110324" y="355448"/>
                    <a:pt x="117041" y="347560"/>
                  </a:cubicBezTo>
                  <a:cubicBezTo>
                    <a:pt x="119807" y="344011"/>
                    <a:pt x="122178" y="340067"/>
                    <a:pt x="123364" y="335728"/>
                  </a:cubicBezTo>
                  <a:close/>
                  <a:moveTo>
                    <a:pt x="231650" y="261091"/>
                  </a:moveTo>
                  <a:cubicBezTo>
                    <a:pt x="235200" y="261091"/>
                    <a:pt x="243876" y="262275"/>
                    <a:pt x="249792" y="274900"/>
                  </a:cubicBezTo>
                  <a:lnTo>
                    <a:pt x="265962" y="308831"/>
                  </a:lnTo>
                  <a:lnTo>
                    <a:pt x="301456" y="314355"/>
                  </a:lnTo>
                  <a:cubicBezTo>
                    <a:pt x="310527" y="315538"/>
                    <a:pt x="317231" y="320273"/>
                    <a:pt x="319598" y="327374"/>
                  </a:cubicBezTo>
                  <a:cubicBezTo>
                    <a:pt x="321964" y="334476"/>
                    <a:pt x="319203" y="342762"/>
                    <a:pt x="312499" y="349469"/>
                  </a:cubicBezTo>
                  <a:lnTo>
                    <a:pt x="286864" y="375903"/>
                  </a:lnTo>
                  <a:lnTo>
                    <a:pt x="292780" y="413385"/>
                  </a:lnTo>
                  <a:cubicBezTo>
                    <a:pt x="294357" y="423248"/>
                    <a:pt x="291597" y="429561"/>
                    <a:pt x="288836" y="432717"/>
                  </a:cubicBezTo>
                  <a:cubicBezTo>
                    <a:pt x="285681" y="436663"/>
                    <a:pt x="280948" y="438636"/>
                    <a:pt x="275821" y="438636"/>
                  </a:cubicBezTo>
                  <a:cubicBezTo>
                    <a:pt x="271877" y="438636"/>
                    <a:pt x="267539" y="437452"/>
                    <a:pt x="263201" y="435085"/>
                  </a:cubicBezTo>
                  <a:lnTo>
                    <a:pt x="231650" y="417725"/>
                  </a:lnTo>
                  <a:lnTo>
                    <a:pt x="200100" y="435085"/>
                  </a:lnTo>
                  <a:cubicBezTo>
                    <a:pt x="190240" y="440608"/>
                    <a:pt x="180381" y="439425"/>
                    <a:pt x="174465" y="432717"/>
                  </a:cubicBezTo>
                  <a:cubicBezTo>
                    <a:pt x="171704" y="429561"/>
                    <a:pt x="168944" y="423248"/>
                    <a:pt x="170521" y="413385"/>
                  </a:cubicBezTo>
                  <a:lnTo>
                    <a:pt x="176437" y="375903"/>
                  </a:lnTo>
                  <a:lnTo>
                    <a:pt x="150802" y="349469"/>
                  </a:lnTo>
                  <a:cubicBezTo>
                    <a:pt x="144098" y="342762"/>
                    <a:pt x="141337" y="334476"/>
                    <a:pt x="143703" y="327374"/>
                  </a:cubicBezTo>
                  <a:cubicBezTo>
                    <a:pt x="146070" y="320273"/>
                    <a:pt x="152774" y="315538"/>
                    <a:pt x="161845" y="314355"/>
                  </a:cubicBezTo>
                  <a:lnTo>
                    <a:pt x="197339" y="308831"/>
                  </a:lnTo>
                  <a:lnTo>
                    <a:pt x="213509" y="274900"/>
                  </a:lnTo>
                  <a:cubicBezTo>
                    <a:pt x="219425" y="262275"/>
                    <a:pt x="228101" y="261091"/>
                    <a:pt x="231650" y="261091"/>
                  </a:cubicBezTo>
                  <a:close/>
                  <a:moveTo>
                    <a:pt x="401675" y="221691"/>
                  </a:moveTo>
                  <a:cubicBezTo>
                    <a:pt x="407993" y="221691"/>
                    <a:pt x="413521" y="225634"/>
                    <a:pt x="416681" y="232337"/>
                  </a:cubicBezTo>
                  <a:lnTo>
                    <a:pt x="426553" y="251657"/>
                  </a:lnTo>
                  <a:lnTo>
                    <a:pt x="447876" y="254811"/>
                  </a:lnTo>
                  <a:cubicBezTo>
                    <a:pt x="455379" y="255994"/>
                    <a:pt x="460907" y="259937"/>
                    <a:pt x="462882" y="265851"/>
                  </a:cubicBezTo>
                  <a:cubicBezTo>
                    <a:pt x="464856" y="271766"/>
                    <a:pt x="462487" y="278074"/>
                    <a:pt x="457353" y="283200"/>
                  </a:cubicBezTo>
                  <a:lnTo>
                    <a:pt x="441558" y="298577"/>
                  </a:lnTo>
                  <a:lnTo>
                    <a:pt x="445507" y="319869"/>
                  </a:lnTo>
                  <a:cubicBezTo>
                    <a:pt x="446691" y="327360"/>
                    <a:pt x="444322" y="332091"/>
                    <a:pt x="441953" y="334851"/>
                  </a:cubicBezTo>
                  <a:cubicBezTo>
                    <a:pt x="439189" y="338006"/>
                    <a:pt x="435240" y="339977"/>
                    <a:pt x="430501" y="339977"/>
                  </a:cubicBezTo>
                  <a:cubicBezTo>
                    <a:pt x="427737" y="339977"/>
                    <a:pt x="424183" y="339189"/>
                    <a:pt x="421024" y="337217"/>
                  </a:cubicBezTo>
                  <a:lnTo>
                    <a:pt x="401675" y="327360"/>
                  </a:lnTo>
                  <a:lnTo>
                    <a:pt x="382326" y="337217"/>
                  </a:lnTo>
                  <a:cubicBezTo>
                    <a:pt x="374428" y="341554"/>
                    <a:pt x="366136" y="340371"/>
                    <a:pt x="361397" y="334851"/>
                  </a:cubicBezTo>
                  <a:cubicBezTo>
                    <a:pt x="359423" y="332091"/>
                    <a:pt x="357054" y="327360"/>
                    <a:pt x="358238" y="319869"/>
                  </a:cubicBezTo>
                  <a:lnTo>
                    <a:pt x="361792" y="298577"/>
                  </a:lnTo>
                  <a:lnTo>
                    <a:pt x="346392" y="283200"/>
                  </a:lnTo>
                  <a:cubicBezTo>
                    <a:pt x="340863" y="278074"/>
                    <a:pt x="338889" y="271766"/>
                    <a:pt x="340863" y="265851"/>
                  </a:cubicBezTo>
                  <a:cubicBezTo>
                    <a:pt x="342838" y="259937"/>
                    <a:pt x="347971" y="255994"/>
                    <a:pt x="355474" y="254811"/>
                  </a:cubicBezTo>
                  <a:lnTo>
                    <a:pt x="377192" y="251657"/>
                  </a:lnTo>
                  <a:lnTo>
                    <a:pt x="386670" y="232337"/>
                  </a:lnTo>
                  <a:cubicBezTo>
                    <a:pt x="390224" y="225634"/>
                    <a:pt x="395752" y="221691"/>
                    <a:pt x="401675" y="221691"/>
                  </a:cubicBezTo>
                  <a:close/>
                  <a:moveTo>
                    <a:pt x="61764" y="221691"/>
                  </a:moveTo>
                  <a:cubicBezTo>
                    <a:pt x="67674" y="221691"/>
                    <a:pt x="73190" y="225634"/>
                    <a:pt x="76736" y="232337"/>
                  </a:cubicBezTo>
                  <a:lnTo>
                    <a:pt x="86193" y="251657"/>
                  </a:lnTo>
                  <a:lnTo>
                    <a:pt x="107863" y="254811"/>
                  </a:lnTo>
                  <a:cubicBezTo>
                    <a:pt x="115350" y="255994"/>
                    <a:pt x="120472" y="259937"/>
                    <a:pt x="122442" y="265851"/>
                  </a:cubicBezTo>
                  <a:cubicBezTo>
                    <a:pt x="124412" y="271766"/>
                    <a:pt x="122442" y="278074"/>
                    <a:pt x="116926" y="283200"/>
                  </a:cubicBezTo>
                  <a:lnTo>
                    <a:pt x="101559" y="298577"/>
                  </a:lnTo>
                  <a:lnTo>
                    <a:pt x="105105" y="319869"/>
                  </a:lnTo>
                  <a:cubicBezTo>
                    <a:pt x="106287" y="327360"/>
                    <a:pt x="103923" y="332091"/>
                    <a:pt x="101953" y="334851"/>
                  </a:cubicBezTo>
                  <a:cubicBezTo>
                    <a:pt x="99195" y="338006"/>
                    <a:pt x="94861" y="339977"/>
                    <a:pt x="90527" y="339977"/>
                  </a:cubicBezTo>
                  <a:cubicBezTo>
                    <a:pt x="87375" y="339977"/>
                    <a:pt x="84223" y="339189"/>
                    <a:pt x="81071" y="337217"/>
                  </a:cubicBezTo>
                  <a:lnTo>
                    <a:pt x="61764" y="327360"/>
                  </a:lnTo>
                  <a:lnTo>
                    <a:pt x="42457" y="337217"/>
                  </a:lnTo>
                  <a:cubicBezTo>
                    <a:pt x="34577" y="341554"/>
                    <a:pt x="26303" y="340371"/>
                    <a:pt x="21575" y="334851"/>
                  </a:cubicBezTo>
                  <a:cubicBezTo>
                    <a:pt x="19211" y="332091"/>
                    <a:pt x="16847" y="327360"/>
                    <a:pt x="18029" y="319869"/>
                  </a:cubicBezTo>
                  <a:lnTo>
                    <a:pt x="21969" y="298577"/>
                  </a:lnTo>
                  <a:lnTo>
                    <a:pt x="6208" y="283200"/>
                  </a:lnTo>
                  <a:cubicBezTo>
                    <a:pt x="1086" y="278074"/>
                    <a:pt x="-1278" y="271766"/>
                    <a:pt x="692" y="265851"/>
                  </a:cubicBezTo>
                  <a:cubicBezTo>
                    <a:pt x="2662" y="259937"/>
                    <a:pt x="8178" y="255994"/>
                    <a:pt x="15665" y="254811"/>
                  </a:cubicBezTo>
                  <a:lnTo>
                    <a:pt x="36941" y="251657"/>
                  </a:lnTo>
                  <a:lnTo>
                    <a:pt x="46792" y="232337"/>
                  </a:lnTo>
                  <a:cubicBezTo>
                    <a:pt x="49944" y="225634"/>
                    <a:pt x="55460" y="221691"/>
                    <a:pt x="61764" y="221691"/>
                  </a:cubicBezTo>
                  <a:close/>
                  <a:moveTo>
                    <a:pt x="158459" y="156488"/>
                  </a:moveTo>
                  <a:cubicBezTo>
                    <a:pt x="177371" y="175445"/>
                    <a:pt x="202982" y="187294"/>
                    <a:pt x="231745" y="187294"/>
                  </a:cubicBezTo>
                  <a:cubicBezTo>
                    <a:pt x="259719" y="187294"/>
                    <a:pt x="285330" y="175840"/>
                    <a:pt x="303848" y="157278"/>
                  </a:cubicBezTo>
                  <a:cubicBezTo>
                    <a:pt x="337339" y="168731"/>
                    <a:pt x="360586" y="188874"/>
                    <a:pt x="376346" y="212966"/>
                  </a:cubicBezTo>
                  <a:cubicBezTo>
                    <a:pt x="373588" y="216125"/>
                    <a:pt x="370830" y="219680"/>
                    <a:pt x="368860" y="223630"/>
                  </a:cubicBezTo>
                  <a:lnTo>
                    <a:pt x="364132" y="233898"/>
                  </a:lnTo>
                  <a:lnTo>
                    <a:pt x="352705" y="235478"/>
                  </a:lnTo>
                  <a:cubicBezTo>
                    <a:pt x="337733" y="237453"/>
                    <a:pt x="326307" y="246537"/>
                    <a:pt x="321973" y="259965"/>
                  </a:cubicBezTo>
                  <a:cubicBezTo>
                    <a:pt x="317639" y="272998"/>
                    <a:pt x="321579" y="287217"/>
                    <a:pt x="332611" y="297485"/>
                  </a:cubicBezTo>
                  <a:lnTo>
                    <a:pt x="340885" y="305384"/>
                  </a:lnTo>
                  <a:lnTo>
                    <a:pt x="338915" y="316443"/>
                  </a:lnTo>
                  <a:cubicBezTo>
                    <a:pt x="338521" y="318023"/>
                    <a:pt x="338521" y="319997"/>
                    <a:pt x="338127" y="321577"/>
                  </a:cubicBezTo>
                  <a:cubicBezTo>
                    <a:pt x="338127" y="321182"/>
                    <a:pt x="338127" y="321182"/>
                    <a:pt x="338127" y="321182"/>
                  </a:cubicBezTo>
                  <a:cubicBezTo>
                    <a:pt x="333399" y="307359"/>
                    <a:pt x="320791" y="297090"/>
                    <a:pt x="304242" y="294721"/>
                  </a:cubicBezTo>
                  <a:lnTo>
                    <a:pt x="279420" y="290771"/>
                  </a:lnTo>
                  <a:lnTo>
                    <a:pt x="267993" y="266679"/>
                  </a:lnTo>
                  <a:cubicBezTo>
                    <a:pt x="260507" y="250881"/>
                    <a:pt x="246717" y="241402"/>
                    <a:pt x="231745" y="241402"/>
                  </a:cubicBezTo>
                  <a:cubicBezTo>
                    <a:pt x="216378" y="241402"/>
                    <a:pt x="202982" y="250881"/>
                    <a:pt x="195496" y="266679"/>
                  </a:cubicBezTo>
                  <a:lnTo>
                    <a:pt x="184069" y="290771"/>
                  </a:lnTo>
                  <a:lnTo>
                    <a:pt x="159247" y="294721"/>
                  </a:lnTo>
                  <a:cubicBezTo>
                    <a:pt x="142698" y="297090"/>
                    <a:pt x="130090" y="307359"/>
                    <a:pt x="125362" y="321182"/>
                  </a:cubicBezTo>
                  <a:cubicBezTo>
                    <a:pt x="125362" y="321182"/>
                    <a:pt x="125362" y="321577"/>
                    <a:pt x="125362" y="321577"/>
                  </a:cubicBezTo>
                  <a:cubicBezTo>
                    <a:pt x="124968" y="319997"/>
                    <a:pt x="124968" y="318023"/>
                    <a:pt x="124574" y="316443"/>
                  </a:cubicBezTo>
                  <a:lnTo>
                    <a:pt x="122604" y="305384"/>
                  </a:lnTo>
                  <a:lnTo>
                    <a:pt x="130878" y="297485"/>
                  </a:lnTo>
                  <a:cubicBezTo>
                    <a:pt x="141910" y="287217"/>
                    <a:pt x="145850" y="272998"/>
                    <a:pt x="141516" y="259965"/>
                  </a:cubicBezTo>
                  <a:cubicBezTo>
                    <a:pt x="137182" y="246537"/>
                    <a:pt x="125756" y="237453"/>
                    <a:pt x="110784" y="235478"/>
                  </a:cubicBezTo>
                  <a:lnTo>
                    <a:pt x="99357" y="233898"/>
                  </a:lnTo>
                  <a:lnTo>
                    <a:pt x="94629" y="223630"/>
                  </a:lnTo>
                  <a:cubicBezTo>
                    <a:pt x="92265" y="218890"/>
                    <a:pt x="89113" y="214940"/>
                    <a:pt x="85567" y="211781"/>
                  </a:cubicBezTo>
                  <a:cubicBezTo>
                    <a:pt x="101327" y="187294"/>
                    <a:pt x="124574" y="167546"/>
                    <a:pt x="158459" y="156488"/>
                  </a:cubicBezTo>
                  <a:close/>
                  <a:moveTo>
                    <a:pt x="492822" y="113204"/>
                  </a:moveTo>
                  <a:cubicBezTo>
                    <a:pt x="495973" y="113204"/>
                    <a:pt x="502671" y="114388"/>
                    <a:pt x="507005" y="123469"/>
                  </a:cubicBezTo>
                  <a:lnTo>
                    <a:pt x="515278" y="140446"/>
                  </a:lnTo>
                  <a:lnTo>
                    <a:pt x="533007" y="143209"/>
                  </a:lnTo>
                  <a:cubicBezTo>
                    <a:pt x="539705" y="143999"/>
                    <a:pt x="544432" y="147947"/>
                    <a:pt x="546402" y="153474"/>
                  </a:cubicBezTo>
                  <a:cubicBezTo>
                    <a:pt x="548372" y="159002"/>
                    <a:pt x="546402" y="165319"/>
                    <a:pt x="541674" y="170451"/>
                  </a:cubicBezTo>
                  <a:lnTo>
                    <a:pt x="528673" y="183480"/>
                  </a:lnTo>
                  <a:lnTo>
                    <a:pt x="531825" y="202431"/>
                  </a:lnTo>
                  <a:cubicBezTo>
                    <a:pt x="533007" y="209932"/>
                    <a:pt x="530643" y="214275"/>
                    <a:pt x="528279" y="217039"/>
                  </a:cubicBezTo>
                  <a:cubicBezTo>
                    <a:pt x="525915" y="220197"/>
                    <a:pt x="521976" y="221777"/>
                    <a:pt x="517642" y="221777"/>
                  </a:cubicBezTo>
                  <a:cubicBezTo>
                    <a:pt x="514884" y="221777"/>
                    <a:pt x="511732" y="220987"/>
                    <a:pt x="508581" y="219408"/>
                  </a:cubicBezTo>
                  <a:lnTo>
                    <a:pt x="493215" y="210722"/>
                  </a:lnTo>
                  <a:lnTo>
                    <a:pt x="477456" y="219408"/>
                  </a:lnTo>
                  <a:cubicBezTo>
                    <a:pt x="469971" y="223356"/>
                    <a:pt x="462091" y="222172"/>
                    <a:pt x="457758" y="217039"/>
                  </a:cubicBezTo>
                  <a:cubicBezTo>
                    <a:pt x="455394" y="214275"/>
                    <a:pt x="453030" y="209932"/>
                    <a:pt x="454212" y="202431"/>
                  </a:cubicBezTo>
                  <a:lnTo>
                    <a:pt x="457364" y="183480"/>
                  </a:lnTo>
                  <a:lnTo>
                    <a:pt x="444363" y="170451"/>
                  </a:lnTo>
                  <a:cubicBezTo>
                    <a:pt x="439635" y="165319"/>
                    <a:pt x="437665" y="159002"/>
                    <a:pt x="439635" y="153474"/>
                  </a:cubicBezTo>
                  <a:cubicBezTo>
                    <a:pt x="441605" y="147947"/>
                    <a:pt x="446332" y="143999"/>
                    <a:pt x="453030" y="143209"/>
                  </a:cubicBezTo>
                  <a:lnTo>
                    <a:pt x="470759" y="140446"/>
                  </a:lnTo>
                  <a:lnTo>
                    <a:pt x="479032" y="123469"/>
                  </a:lnTo>
                  <a:cubicBezTo>
                    <a:pt x="483366" y="114388"/>
                    <a:pt x="490064" y="113204"/>
                    <a:pt x="492822" y="113204"/>
                  </a:cubicBezTo>
                  <a:close/>
                  <a:moveTo>
                    <a:pt x="232066" y="0"/>
                  </a:moveTo>
                  <a:cubicBezTo>
                    <a:pt x="278344" y="0"/>
                    <a:pt x="315859" y="37515"/>
                    <a:pt x="315859" y="83793"/>
                  </a:cubicBezTo>
                  <a:cubicBezTo>
                    <a:pt x="315859" y="130071"/>
                    <a:pt x="278344" y="167586"/>
                    <a:pt x="232066" y="167586"/>
                  </a:cubicBezTo>
                  <a:cubicBezTo>
                    <a:pt x="185788" y="167586"/>
                    <a:pt x="148273" y="130071"/>
                    <a:pt x="148273" y="83793"/>
                  </a:cubicBezTo>
                  <a:cubicBezTo>
                    <a:pt x="148273" y="37515"/>
                    <a:pt x="185788" y="0"/>
                    <a:pt x="23206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68580" tIns="34290" rIns="68580" bIns="34290" numCol="1" anchor="ctr" anchorCtr="1" compatLnSpc="1">
              <a:noAutofit/>
            </a:bodyPr>
            <a:lstStyle/>
            <a:p>
              <a:pPr algn="ctr"/>
              <a:endParaRPr lang="en-US" sz="1015" dirty="0"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0675" y="2150110"/>
            <a:ext cx="4335780" cy="433578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014730" y="1744345"/>
            <a:ext cx="714502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3200">
                <a:solidFill>
                  <a:schemeClr val="accent4">
                    <a:lumMod val="75000"/>
                  </a:schemeClr>
                </a:solidFill>
              </a:rPr>
              <a:t>适宜人群：</a:t>
            </a:r>
            <a:endParaRPr lang="zh-CN" altLang="zh-TW" sz="320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CN" altLang="zh-TW" sz="3200">
                <a:solidFill>
                  <a:schemeClr val="accent4">
                    <a:lumMod val="75000"/>
                  </a:schemeClr>
                </a:solidFill>
              </a:rPr>
              <a:t>老年人、儿童、体质虚弱者、美容养颜人群、病后康复者</a:t>
            </a:r>
            <a:endParaRPr lang="zh-CN" altLang="zh-TW" sz="3200">
              <a:solidFill>
                <a:schemeClr val="accent4">
                  <a:lumMod val="75000"/>
                </a:schemeClr>
              </a:solidFill>
            </a:endParaRPr>
          </a:p>
          <a:p>
            <a:endParaRPr lang="zh-CN" altLang="zh-TW" sz="320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CN" altLang="zh-TW" sz="3200">
                <a:solidFill>
                  <a:schemeClr val="accent4">
                    <a:lumMod val="75000"/>
                  </a:schemeClr>
                </a:solidFill>
              </a:rPr>
              <a:t>禁忌人群：</a:t>
            </a:r>
            <a:endParaRPr lang="zh-CN" altLang="zh-TW" sz="320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CN" altLang="zh-TW" sz="3200">
                <a:solidFill>
                  <a:schemeClr val="accent4">
                    <a:lumMod val="75000"/>
                  </a:schemeClr>
                </a:solidFill>
              </a:rPr>
              <a:t>糖尿病患者、消化系统疾病患者、感冒发热患者、体质偏湿重者</a:t>
            </a:r>
            <a:endParaRPr lang="zh-CN" altLang="zh-TW" sz="320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325880" y="2439670"/>
            <a:ext cx="954024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TW" sz="2000"/>
              <a:t>[1]</a:t>
            </a:r>
            <a:r>
              <a:rPr lang="zh-TW" altLang="en-US" sz="2000"/>
              <a:t>即食莲子银耳汤加工技术[J]. 农业工程技术（农产品加工业）,2014(8):55-55.</a:t>
            </a:r>
            <a:endParaRPr lang="zh-TW" altLang="en-US" sz="2000"/>
          </a:p>
          <a:p>
            <a:r>
              <a:rPr lang="en-US" altLang="zh-TW" sz="2000"/>
              <a:t>[2]</a:t>
            </a:r>
            <a:r>
              <a:rPr lang="zh-TW" altLang="en-US" sz="2000"/>
              <a:t>福建省兴辉食品有限公司. 莲子银耳汤及其制作工艺:CN201710901401.8[P]. 2018-02-09.</a:t>
            </a:r>
            <a:endParaRPr lang="zh-TW" altLang="en-US" sz="2000"/>
          </a:p>
          <a:p>
            <a:r>
              <a:rPr lang="en-US" altLang="zh-TW" sz="2000"/>
              <a:t>[3]</a:t>
            </a:r>
            <a:r>
              <a:rPr lang="zh-TW" altLang="en-US" sz="2000"/>
              <a:t>好想你健康食品股份有限公司. 一种即食红枣银耳莲子汤块及其制备方法:CN201710631549.4[P]. 2019-02-05.</a:t>
            </a:r>
            <a:endParaRPr lang="zh-TW" altLang="en-US" sz="2000"/>
          </a:p>
          <a:p>
            <a:r>
              <a:rPr lang="en-US" altLang="zh-TW" sz="2000"/>
              <a:t>[4]</a:t>
            </a:r>
            <a:r>
              <a:rPr lang="zh-TW" altLang="en-US" sz="2000"/>
              <a:t>孙正国. 一种红枣银耳莲子枸杞汤的制作方法:CN201610988534.9[P]. 2018-05-25.</a:t>
            </a:r>
            <a:endParaRPr lang="zh-TW" altLang="en-US" sz="2000"/>
          </a:p>
          <a:p>
            <a:r>
              <a:rPr lang="en-US" altLang="zh-TW" sz="2000"/>
              <a:t>[5]</a:t>
            </a:r>
            <a:r>
              <a:rPr lang="zh-TW" altLang="en-US" sz="2000"/>
              <a:t>湖北省农业科学院农产品加工与核农技术研究所. 一种即食莲子银耳汤块的制备方法:CN201410138741.6[P]. 2016-01-06.</a:t>
            </a:r>
            <a:endParaRPr lang="zh-TW" altLang="en-US" sz="2000"/>
          </a:p>
        </p:txBody>
      </p:sp>
      <p:sp>
        <p:nvSpPr>
          <p:cNvPr id="7" name="文字方塊 6"/>
          <p:cNvSpPr txBox="1"/>
          <p:nvPr/>
        </p:nvSpPr>
        <p:spPr>
          <a:xfrm>
            <a:off x="4833620" y="1413510"/>
            <a:ext cx="5417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参考文献</a:t>
            </a:r>
            <a:endParaRPr lang="zh-CN" altLang="en-US" sz="32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pic>
        <p:nvPicPr>
          <p:cNvPr id="6" name="圖片 5" descr="/private/var/folders/31/1t9dfddx4052ztwcs71bf61c0000gn/T/com.kingsoft.wpsoffice.mac/photoedit2/20241113233845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020" y="699135"/>
            <a:ext cx="7382510" cy="553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635"/>
            <a:ext cx="12249150" cy="6857365"/>
          </a:xfrm>
          <a:prstGeom prst="rect">
            <a:avLst/>
          </a:prstGeom>
        </p:spPr>
      </p:pic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6740300" y="704350"/>
            <a:ext cx="4905932" cy="2831547"/>
            <a:chOff x="5988233" y="1644524"/>
            <a:chExt cx="4905932" cy="2831547"/>
          </a:xfrm>
        </p:grpSpPr>
        <p:grpSp>
          <p:nvGrpSpPr>
            <p:cNvPr id="13" name="组合 12"/>
            <p:cNvGrpSpPr/>
            <p:nvPr/>
          </p:nvGrpSpPr>
          <p:grpSpPr>
            <a:xfrm>
              <a:off x="5988233" y="1644524"/>
              <a:ext cx="4904027" cy="584835"/>
              <a:chOff x="6230269" y="1160768"/>
              <a:chExt cx="4904027" cy="584835"/>
            </a:xfrm>
          </p:grpSpPr>
          <p:sp>
            <p:nvSpPr>
              <p:cNvPr id="27" name="矩形 26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6814296" y="1160768"/>
                <a:ext cx="4320000" cy="5848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ctr" anchorCtr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kumimoji="1" lang="zh-CN" altLang="en-US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健脾益胃概述</a:t>
                </a:r>
                <a:endParaRPr kumimoji="1" lang="zh-CN" altLang="en-US" sz="3200" b="1" dirty="0">
                  <a:solidFill>
                    <a:schemeClr val="accent4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30269" y="1253053"/>
                <a:ext cx="468000" cy="468000"/>
              </a:xfrm>
              <a:prstGeom prst="plaque">
                <a:avLst/>
              </a:prstGeom>
              <a:solidFill>
                <a:schemeClr val="accent1"/>
              </a:solidFill>
            </p:spPr>
            <p:txBody>
              <a:bodyPr wrap="none" lIns="91440" tIns="45720" rIns="91440" bIns="45720" rtlCol="0" anchor="ctr" anchorCtr="0">
                <a:noAutofit/>
              </a:bodyPr>
              <a:lstStyle/>
              <a:p>
                <a:pPr algn="ctr"/>
                <a:r>
                  <a:rPr kumimoji="1" lang="en-US" altLang="zh-CN" sz="2400" dirty="0">
                    <a:solidFill>
                      <a:srgbClr val="FFFFFF"/>
                    </a:solidFill>
                    <a:cs typeface="+mn-ea"/>
                    <a:sym typeface="+mn-lt"/>
                  </a:rPr>
                  <a:t>1</a:t>
                </a:r>
                <a:endParaRPr kumimoji="1" lang="en-US" altLang="zh-CN" sz="2400" dirty="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5988233" y="2682815"/>
              <a:ext cx="4904662" cy="730838"/>
              <a:chOff x="6230269" y="1938912"/>
              <a:chExt cx="4904662" cy="730838"/>
            </a:xfrm>
          </p:grpSpPr>
          <p:sp>
            <p:nvSpPr>
              <p:cNvPr id="24" name="矩形 23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6814931" y="1938912"/>
                <a:ext cx="4320000" cy="730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ctr" anchorCtr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kumimoji="1" lang="zh-CN" altLang="en-US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银耳莲子汤概述</a:t>
                </a:r>
                <a:endParaRPr kumimoji="1" lang="zh-CN" altLang="en-US" sz="3200" b="1" dirty="0">
                  <a:solidFill>
                    <a:schemeClr val="accent4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230269" y="2100817"/>
                <a:ext cx="468000" cy="468000"/>
              </a:xfrm>
              <a:prstGeom prst="plaque">
                <a:avLst/>
              </a:prstGeom>
              <a:solidFill>
                <a:schemeClr val="accent1"/>
              </a:solidFill>
            </p:spPr>
            <p:txBody>
              <a:bodyPr wrap="none" lIns="91440" tIns="45720" rIns="91440" bIns="45720" rtlCol="0" anchor="ctr" anchorCtr="0">
                <a:noAutofit/>
              </a:bodyPr>
              <a:lstStyle/>
              <a:p>
                <a:pPr algn="ctr"/>
                <a:r>
                  <a:rPr kumimoji="1" lang="en-US" altLang="zh-CN" sz="2400" dirty="0">
                    <a:solidFill>
                      <a:srgbClr val="FFFFFF"/>
                    </a:solidFill>
                    <a:cs typeface="+mn-ea"/>
                    <a:sym typeface="+mn-lt"/>
                  </a:rPr>
                  <a:t>2</a:t>
                </a:r>
                <a:endParaRPr kumimoji="1" lang="zh-CN" altLang="en-US" sz="2400" dirty="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5988233" y="3891236"/>
              <a:ext cx="4905932" cy="584835"/>
              <a:chOff x="6230269" y="2887187"/>
              <a:chExt cx="4905932" cy="584835"/>
            </a:xfrm>
          </p:grpSpPr>
          <p:sp>
            <p:nvSpPr>
              <p:cNvPr id="21" name="矩形 20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6816201" y="2887187"/>
                <a:ext cx="4320000" cy="5848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ctr" anchorCtr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kumimoji="1" lang="zh-CN" altLang="en-US" sz="3200" b="1" dirty="0">
                    <a:solidFill>
                      <a:schemeClr val="accent4">
                        <a:lumMod val="75000"/>
                      </a:schemeClr>
                    </a:solidFill>
                    <a:cs typeface="+mn-ea"/>
                    <a:sym typeface="+mn-lt"/>
                  </a:rPr>
                  <a:t>配方及功效</a:t>
                </a:r>
                <a:endParaRPr kumimoji="1" lang="zh-CN" altLang="en-US" sz="3200" b="1" dirty="0">
                  <a:solidFill>
                    <a:schemeClr val="accent4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230269" y="2947946"/>
                <a:ext cx="468000" cy="468000"/>
              </a:xfrm>
              <a:prstGeom prst="plaque">
                <a:avLst/>
              </a:prstGeom>
              <a:solidFill>
                <a:schemeClr val="accent1"/>
              </a:solidFill>
            </p:spPr>
            <p:txBody>
              <a:bodyPr wrap="none" lIns="91440" tIns="45720" rIns="91440" bIns="45720" rtlCol="0" anchor="ctr" anchorCtr="0">
                <a:noAutofit/>
              </a:bodyPr>
              <a:lstStyle/>
              <a:p>
                <a:pPr algn="ctr"/>
                <a:r>
                  <a:rPr kumimoji="1" lang="en-US" altLang="zh-CN" sz="2400" dirty="0">
                    <a:solidFill>
                      <a:srgbClr val="FFFFFF"/>
                    </a:solidFill>
                    <a:cs typeface="+mn-ea"/>
                    <a:sym typeface="+mn-lt"/>
                  </a:rPr>
                  <a:t>3</a:t>
                </a:r>
                <a:endParaRPr kumimoji="1" lang="zh-CN" altLang="en-US" sz="2400" dirty="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文本框 27"/>
          <p:cNvSpPr txBox="1"/>
          <p:nvPr>
            <p:custDataLst>
              <p:tags r:id="rId9"/>
            </p:custDataLst>
          </p:nvPr>
        </p:nvSpPr>
        <p:spPr>
          <a:xfrm>
            <a:off x="6740300" y="4118955"/>
            <a:ext cx="468000" cy="468000"/>
          </a:xfrm>
          <a:prstGeom prst="plaque">
            <a:avLst/>
          </a:prstGeom>
          <a:solidFill>
            <a:schemeClr val="accent1"/>
          </a:solidFill>
        </p:spPr>
        <p:txBody>
          <a:bodyPr wrap="none" lIns="91440" tIns="45720" rIns="91440" bIns="45720" rtlCol="0" anchor="ctr" anchorCtr="0">
            <a:noAutofit/>
          </a:bodyPr>
          <a:p>
            <a:pPr algn="ctr"/>
            <a:r>
              <a:rPr kumimoji="1" lang="en-US" altLang="zh-CN" sz="2400" dirty="0">
                <a:solidFill>
                  <a:srgbClr val="FFFFFF"/>
                </a:solidFill>
                <a:cs typeface="+mn-ea"/>
                <a:sym typeface="+mn-lt"/>
              </a:rPr>
              <a:t>4</a:t>
            </a:r>
            <a:endParaRPr kumimoji="1" lang="en-US" altLang="zh-CN" sz="24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10"/>
            </p:custDataLst>
          </p:nvPr>
        </p:nvSpPr>
        <p:spPr bwMode="auto">
          <a:xfrm>
            <a:off x="7324327" y="4062230"/>
            <a:ext cx="4320000" cy="58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制作流程</a:t>
            </a:r>
            <a:endParaRPr kumimoji="1"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文本框 27"/>
          <p:cNvSpPr txBox="1"/>
          <p:nvPr>
            <p:custDataLst>
              <p:tags r:id="rId11"/>
            </p:custDataLst>
          </p:nvPr>
        </p:nvSpPr>
        <p:spPr>
          <a:xfrm>
            <a:off x="6740300" y="5226395"/>
            <a:ext cx="468000" cy="468000"/>
          </a:xfrm>
          <a:prstGeom prst="plaque">
            <a:avLst/>
          </a:prstGeom>
          <a:solidFill>
            <a:schemeClr val="accent1"/>
          </a:solidFill>
        </p:spPr>
        <p:txBody>
          <a:bodyPr wrap="none" lIns="91440" tIns="45720" rIns="91440" bIns="45720" rtlCol="0" anchor="ctr" anchorCtr="0">
            <a:noAutofit/>
          </a:bodyPr>
          <a:p>
            <a:pPr algn="ctr"/>
            <a:r>
              <a:rPr kumimoji="1" lang="en-US" altLang="zh-CN" sz="2400" dirty="0">
                <a:solidFill>
                  <a:srgbClr val="FFFFFF"/>
                </a:solidFill>
                <a:cs typeface="+mn-ea"/>
                <a:sym typeface="+mn-lt"/>
              </a:rPr>
              <a:t>5</a:t>
            </a:r>
            <a:endParaRPr kumimoji="1" lang="en-US" altLang="zh-CN" sz="24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>
            <p:custDataLst>
              <p:tags r:id="rId12"/>
            </p:custDataLst>
          </p:nvPr>
        </p:nvSpPr>
        <p:spPr bwMode="auto">
          <a:xfrm>
            <a:off x="7326867" y="5149350"/>
            <a:ext cx="4320000" cy="58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适宜人群及禁忌人群</a:t>
            </a:r>
            <a:endParaRPr kumimoji="1"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37104" y="2098774"/>
            <a:ext cx="5859274" cy="2027345"/>
          </a:xfrm>
        </p:spPr>
        <p:txBody>
          <a:bodyPr>
            <a:noAutofit/>
          </a:bodyPr>
          <a:p>
            <a:r>
              <a:rPr lang="en-US" altLang="zh-CN" sz="7200" dirty="0">
                <a:solidFill>
                  <a:schemeClr val="accent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01</a:t>
            </a:r>
            <a:br>
              <a:rPr lang="en-US" altLang="zh-CN" sz="72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</a:br>
            <a:r>
              <a:rPr lang="zh-CN" altLang="en-US" sz="7200" dirty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健脾益胃概述</a:t>
            </a:r>
            <a:endParaRPr lang="zh-CN" altLang="en-US" sz="72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3250" y="452437"/>
            <a:ext cx="10858500" cy="900112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健脾益胃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2995" y="1466521"/>
            <a:ext cx="9073515" cy="4616534"/>
            <a:chOff x="602995" y="1633526"/>
            <a:chExt cx="9073515" cy="4616534"/>
          </a:xfrm>
        </p:grpSpPr>
        <p:grpSp>
          <p:nvGrpSpPr>
            <p:cNvPr id="29" name="组合 28"/>
            <p:cNvGrpSpPr/>
            <p:nvPr/>
          </p:nvGrpSpPr>
          <p:grpSpPr>
            <a:xfrm>
              <a:off x="602995" y="2506100"/>
              <a:ext cx="9073515" cy="3743960"/>
              <a:chOff x="810340" y="2782060"/>
              <a:chExt cx="9073515" cy="374396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810340" y="2782060"/>
                <a:ext cx="9073515" cy="3743960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 w="6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400">
                  <a:cs typeface="+mn-ea"/>
                  <a:sym typeface="+mn-lt"/>
                </a:endParaRPr>
              </a:p>
              <a:p>
                <a:r>
                  <a:rPr lang="zh-CN" altLang="en-US" sz="2400">
                    <a:latin typeface="+mj-lt"/>
                    <a:ea typeface="SimSun" charset="0"/>
                    <a:cs typeface="+mj-lt"/>
                    <a:sym typeface="+mn-lt"/>
                  </a:rPr>
                  <a:t>通过各种方法和药物来增强脾胃的功能，改善消化吸收能力，从而达到促进整体健康的目的。在中医理论中，脾胃被认为是“后天之本”，是人体气血生化的源泉，其功能的强弱直接影响到人体的健康状态。其中，脾主要负责运化水谷，转化为气血和精微，供养全身。脾还负责升清降浊，即将营养物质向上输送至肺和心，而将废物向下排出。胃则主要负责接纳、腐熟食物。脾胃健康，即可保证身体得到充足的营养和能量。</a:t>
                </a:r>
                <a:endParaRPr lang="zh-CN" altLang="en-US" sz="2400">
                  <a:latin typeface="+mj-lt"/>
                  <a:ea typeface="SimSun" charset="0"/>
                  <a:cs typeface="+mj-lt"/>
                  <a:sym typeface="+mn-lt"/>
                </a:endParaRPr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810796" y="2928109"/>
                <a:ext cx="7787510" cy="2425459"/>
                <a:chOff x="5125780" y="637089"/>
                <a:chExt cx="4449312" cy="2424095"/>
              </a:xfrm>
            </p:grpSpPr>
            <p:sp>
              <p:nvSpPr>
                <p:cNvPr id="6" name="Bullet"/>
                <p:cNvSpPr/>
                <p:nvPr/>
              </p:nvSpPr>
              <p:spPr>
                <a:xfrm>
                  <a:off x="5125780" y="637089"/>
                  <a:ext cx="3268034" cy="46433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Autofit/>
                </a:bodyPr>
                <a:lstStyle/>
                <a:p>
                  <a:r>
                    <a:rPr kumimoji="1" lang="zh-CN" altLang="en-US" sz="2800" b="1" dirty="0">
                      <a:solidFill>
                        <a:schemeClr val="accent1"/>
                      </a:solidFill>
                      <a:cs typeface="+mn-ea"/>
                      <a:sym typeface="+mn-lt"/>
                    </a:rPr>
                    <a:t>中医理论基础</a:t>
                  </a:r>
                  <a:endParaRPr kumimoji="1" lang="zh-CN" altLang="en-US" sz="2800" b="1" dirty="0">
                    <a:solidFill>
                      <a:schemeClr val="accen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Text"/>
                <p:cNvSpPr/>
                <p:nvPr/>
              </p:nvSpPr>
              <p:spPr>
                <a:xfrm>
                  <a:off x="6307059" y="2089412"/>
                  <a:ext cx="3268033" cy="97177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867744" y="1633526"/>
              <a:ext cx="8123555" cy="1112520"/>
              <a:chOff x="867744" y="1633526"/>
              <a:chExt cx="8123555" cy="1112520"/>
            </a:xfrm>
          </p:grpSpPr>
          <p:sp>
            <p:nvSpPr>
              <p:cNvPr id="28" name="Title"/>
              <p:cNvSpPr txBox="1"/>
              <p:nvPr/>
            </p:nvSpPr>
            <p:spPr>
              <a:xfrm>
                <a:off x="1502744" y="1633526"/>
                <a:ext cx="7488555" cy="1112520"/>
              </a:xfrm>
              <a:prstGeom prst="rect">
                <a:avLst/>
              </a:prstGeom>
              <a:noFill/>
            </p:spPr>
            <p:txBody>
              <a:bodyPr wrap="square" anchor="t" anchorCtr="0">
                <a:normAutofit/>
              </a:bodyPr>
              <a:lstStyle/>
              <a:p>
                <a:r>
                  <a:rPr lang="zh-CN" altLang="en-US" sz="2800" b="1" dirty="0">
                    <a:solidFill>
                      <a:schemeClr val="accent4"/>
                    </a:solidFill>
                    <a:latin typeface="Xingkai TC Light" panose="02010800040101010101" charset="-122"/>
                    <a:ea typeface="Xingkai TC Light" panose="02010800040101010101" charset="-122"/>
                    <a:cs typeface="+mn-ea"/>
                    <a:sym typeface="+mn-lt"/>
                  </a:rPr>
                  <a:t>脾主升清，升则健；胃主降浊，降则和</a:t>
                </a:r>
                <a:r>
                  <a:rPr lang="zh-CN" altLang="en-US" sz="2800" b="1" dirty="0">
                    <a:solidFill>
                      <a:schemeClr val="accent4"/>
                    </a:solidFill>
                    <a:cs typeface="+mn-ea"/>
                    <a:sym typeface="+mn-lt"/>
                  </a:rPr>
                  <a:t>。</a:t>
                </a:r>
                <a:endParaRPr lang="zh-CN" altLang="en-US" sz="2800" b="1" dirty="0">
                  <a:solidFill>
                    <a:schemeClr val="accent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867744" y="1717981"/>
                <a:ext cx="476250" cy="377952"/>
              </a:xfrm>
              <a:custGeom>
                <a:avLst/>
                <a:gdLst>
                  <a:gd name="connsiteX0" fmla="*/ 476250 w 476250"/>
                  <a:gd name="connsiteY0" fmla="*/ 0 h 377952"/>
                  <a:gd name="connsiteX1" fmla="*/ 476250 w 476250"/>
                  <a:gd name="connsiteY1" fmla="*/ 81725 h 377952"/>
                  <a:gd name="connsiteX2" fmla="*/ 367570 w 476250"/>
                  <a:gd name="connsiteY2" fmla="*/ 187452 h 377952"/>
                  <a:gd name="connsiteX3" fmla="*/ 476250 w 476250"/>
                  <a:gd name="connsiteY3" fmla="*/ 187452 h 377952"/>
                  <a:gd name="connsiteX4" fmla="*/ 476250 w 476250"/>
                  <a:gd name="connsiteY4" fmla="*/ 377952 h 377952"/>
                  <a:gd name="connsiteX5" fmla="*/ 285750 w 476250"/>
                  <a:gd name="connsiteY5" fmla="*/ 377952 h 377952"/>
                  <a:gd name="connsiteX6" fmla="*/ 285750 w 476250"/>
                  <a:gd name="connsiteY6" fmla="*/ 187452 h 377952"/>
                  <a:gd name="connsiteX7" fmla="*/ 476250 w 476250"/>
                  <a:gd name="connsiteY7" fmla="*/ 0 h 377952"/>
                  <a:gd name="connsiteX8" fmla="*/ 190500 w 476250"/>
                  <a:gd name="connsiteY8" fmla="*/ 0 h 377952"/>
                  <a:gd name="connsiteX9" fmla="*/ 190500 w 476250"/>
                  <a:gd name="connsiteY9" fmla="*/ 81725 h 377952"/>
                  <a:gd name="connsiteX10" fmla="*/ 81820 w 476250"/>
                  <a:gd name="connsiteY10" fmla="*/ 187452 h 377952"/>
                  <a:gd name="connsiteX11" fmla="*/ 190500 w 476250"/>
                  <a:gd name="connsiteY11" fmla="*/ 187452 h 377952"/>
                  <a:gd name="connsiteX12" fmla="*/ 190500 w 476250"/>
                  <a:gd name="connsiteY12" fmla="*/ 377952 h 377952"/>
                  <a:gd name="connsiteX13" fmla="*/ 0 w 476250"/>
                  <a:gd name="connsiteY13" fmla="*/ 377952 h 377952"/>
                  <a:gd name="connsiteX14" fmla="*/ 0 w 476250"/>
                  <a:gd name="connsiteY14" fmla="*/ 187452 h 377952"/>
                  <a:gd name="connsiteX15" fmla="*/ 190500 w 476250"/>
                  <a:gd name="connsiteY15" fmla="*/ 0 h 37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250" h="377952">
                    <a:moveTo>
                      <a:pt x="476250" y="0"/>
                    </a:moveTo>
                    <a:lnTo>
                      <a:pt x="476250" y="81725"/>
                    </a:lnTo>
                    <a:cubicBezTo>
                      <a:pt x="417383" y="81753"/>
                      <a:pt x="369219" y="128608"/>
                      <a:pt x="367570" y="187452"/>
                    </a:cubicBezTo>
                    <a:lnTo>
                      <a:pt x="476250" y="187452"/>
                    </a:lnTo>
                    <a:lnTo>
                      <a:pt x="476250" y="377952"/>
                    </a:lnTo>
                    <a:lnTo>
                      <a:pt x="285750" y="377952"/>
                    </a:lnTo>
                    <a:lnTo>
                      <a:pt x="285750" y="187452"/>
                    </a:lnTo>
                    <a:cubicBezTo>
                      <a:pt x="287415" y="83434"/>
                      <a:pt x="372219" y="-13"/>
                      <a:pt x="476250" y="0"/>
                    </a:cubicBezTo>
                    <a:close/>
                    <a:moveTo>
                      <a:pt x="190500" y="0"/>
                    </a:moveTo>
                    <a:lnTo>
                      <a:pt x="190500" y="81725"/>
                    </a:lnTo>
                    <a:cubicBezTo>
                      <a:pt x="131633" y="81753"/>
                      <a:pt x="83469" y="128608"/>
                      <a:pt x="81820" y="187452"/>
                    </a:cubicBezTo>
                    <a:lnTo>
                      <a:pt x="190500" y="187452"/>
                    </a:lnTo>
                    <a:lnTo>
                      <a:pt x="190500" y="377952"/>
                    </a:lnTo>
                    <a:lnTo>
                      <a:pt x="0" y="377952"/>
                    </a:lnTo>
                    <a:lnTo>
                      <a:pt x="0" y="187452"/>
                    </a:lnTo>
                    <a:cubicBezTo>
                      <a:pt x="1665" y="83434"/>
                      <a:pt x="86469" y="-13"/>
                      <a:pt x="190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95" y="4991100"/>
            <a:ext cx="4015105" cy="2258695"/>
          </a:xfrm>
          <a:prstGeom prst="rect">
            <a:avLst/>
          </a:prstGeom>
        </p:spPr>
      </p:pic>
      <p:pic>
        <p:nvPicPr>
          <p:cNvPr id="5" name="圖片 4" descr="/private/var/folders/31/1t9dfddx4052ztwcs71bf61c0000gn/T/com.kingsoft.wpsoffice.mac/photoedit2/20241113111931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697865"/>
            <a:ext cx="2385060" cy="2385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37104" y="2304514"/>
            <a:ext cx="5859274" cy="2027345"/>
          </a:xfrm>
        </p:spPr>
        <p:txBody>
          <a:bodyPr>
            <a:noAutofit/>
          </a:bodyPr>
          <a:p>
            <a:r>
              <a:rPr lang="en-US" altLang="zh-CN" sz="7200" dirty="0">
                <a:solidFill>
                  <a:schemeClr val="accent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02</a:t>
            </a:r>
            <a:br>
              <a:rPr lang="en-US" altLang="zh-CN" sz="72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</a:br>
            <a:r>
              <a:rPr lang="zh-CN" altLang="en-US" sz="7200" dirty="0"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银耳莲子汤</a:t>
            </a:r>
            <a:endParaRPr lang="zh-CN" altLang="en-US" sz="7200" dirty="0"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8045" y="1681480"/>
            <a:ext cx="3810000" cy="3810000"/>
          </a:xfrm>
          <a:prstGeom prst="rect">
            <a:avLst/>
          </a:prstGeom>
        </p:spPr>
      </p:pic>
      <p:sp>
        <p:nvSpPr>
          <p:cNvPr id="100" name="文字方塊 99"/>
          <p:cNvSpPr txBox="1"/>
          <p:nvPr/>
        </p:nvSpPr>
        <p:spPr>
          <a:xfrm>
            <a:off x="1038860" y="2032635"/>
            <a:ext cx="554037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accent4"/>
                </a:solidFill>
                <a:latin typeface="+mj-lt"/>
                <a:ea typeface="+mj-lt"/>
                <a:cs typeface="新細明體" charset="0"/>
              </a:rPr>
              <a:t>银耳莲子汤是是一种传统的中式甜品，也常被视为具有一定药用价值的养生汤。这道汤以莲子和银耳为主要原料，常加入红枣、枸杞、冰糖等为辅料，以增加风味和营养价值。银耳莲子汤不仅味道甜美，而且具有多种健康益处。</a:t>
            </a:r>
            <a:endParaRPr lang="zh-CN" altLang="en-US" sz="2800" b="0">
              <a:solidFill>
                <a:schemeClr val="accent4"/>
              </a:solidFill>
              <a:latin typeface="+mj-lt"/>
              <a:ea typeface="+mj-lt"/>
              <a:cs typeface="新細明體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21310" y="568642"/>
            <a:ext cx="10858500" cy="900112"/>
          </a:xfrm>
        </p:spPr>
        <p:txBody>
          <a:bodyPr/>
          <a:lstStyle/>
          <a:p>
            <a:r>
              <a:rPr lang="zh-CN" altLang="en-US" sz="3600" dirty="0">
                <a:solidFill>
                  <a:schemeClr val="accent4"/>
                </a:solidFill>
                <a:latin typeface="+mn-lt"/>
                <a:ea typeface="+mn-ea"/>
                <a:cs typeface="+mn-ea"/>
                <a:sym typeface="+mn-lt"/>
              </a:rPr>
              <a:t>配方及功效</a:t>
            </a:r>
            <a:endParaRPr lang="zh-CN" altLang="en-US" sz="3600" dirty="0">
              <a:solidFill>
                <a:schemeClr val="accent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itle"/>
          <p:cNvSpPr/>
          <p:nvPr/>
        </p:nvSpPr>
        <p:spPr>
          <a:xfrm>
            <a:off x="1164535" y="1468325"/>
            <a:ext cx="9342232" cy="735102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1" forceAA="0" compatLnSpc="1">
            <a:normAutofit/>
          </a:bodyPr>
          <a:p>
            <a:pPr algn="ctr"/>
            <a:r>
              <a:rPr lang="zh-CN" altLang="en-US" sz="2800" dirty="0">
                <a:solidFill>
                  <a:schemeClr val="accent1"/>
                </a:solidFill>
                <a:cs typeface="+mn-ea"/>
                <a:sym typeface="+mn-lt"/>
              </a:rPr>
              <a:t>主要成分</a:t>
            </a:r>
            <a:endParaRPr lang="zh-CN" altLang="en-US" sz="28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2435" y="2487930"/>
            <a:ext cx="2995930" cy="2720340"/>
          </a:xfrm>
          <a:prstGeom prst="rect">
            <a:avLst/>
          </a:prstGeom>
        </p:spPr>
      </p:pic>
      <p:pic>
        <p:nvPicPr>
          <p:cNvPr id="15" name="圖片 14" descr="/private/var/folders/31/1t9dfddx4052ztwcs71bf61c0000gn/T/com.kingsoft.wpsoffice.mac/photoedit2/20241113144748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0" y="2118995"/>
            <a:ext cx="5386705" cy="320421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2647950" y="1906905"/>
            <a:ext cx="1428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2800"/>
              <a:t>银耳</a:t>
            </a:r>
            <a:endParaRPr lang="zh-CN" altLang="zh-TW" sz="2800"/>
          </a:p>
        </p:txBody>
      </p:sp>
      <p:sp>
        <p:nvSpPr>
          <p:cNvPr id="17" name="文字方塊 16"/>
          <p:cNvSpPr txBox="1"/>
          <p:nvPr/>
        </p:nvSpPr>
        <p:spPr>
          <a:xfrm>
            <a:off x="8002270" y="1906905"/>
            <a:ext cx="1464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2800"/>
              <a:t>莲子</a:t>
            </a:r>
            <a:endParaRPr lang="zh-CN" altLang="zh-TW" sz="2800"/>
          </a:p>
        </p:txBody>
      </p:sp>
      <p:sp>
        <p:nvSpPr>
          <p:cNvPr id="18" name="文字方塊 17"/>
          <p:cNvSpPr txBox="1"/>
          <p:nvPr/>
        </p:nvSpPr>
        <p:spPr>
          <a:xfrm>
            <a:off x="1164590" y="5299075"/>
            <a:ext cx="4394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3200" b="1">
                <a:solidFill>
                  <a:schemeClr val="accent4"/>
                </a:solidFill>
                <a:latin typeface="Xingkai TC Bold" panose="02010800040101010101" charset="-122"/>
                <a:ea typeface="Xingkai TC Bold" panose="02010800040101010101" charset="-122"/>
              </a:rPr>
              <a:t>润肺生津，滋阴养胃</a:t>
            </a:r>
            <a:endParaRPr lang="zh-CN" altLang="zh-TW" sz="3200" b="1">
              <a:solidFill>
                <a:schemeClr val="accent4"/>
              </a:solidFill>
              <a:latin typeface="Xingkai TC Bold" panose="02010800040101010101" charset="-122"/>
              <a:ea typeface="Xingkai TC Bold" panose="02010800040101010101" charset="-122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379845" y="5299075"/>
            <a:ext cx="5073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3200" b="1">
                <a:solidFill>
                  <a:schemeClr val="accent4"/>
                </a:solidFill>
                <a:latin typeface="Xingkai TC Bold" panose="02010800040101010101" charset="-122"/>
                <a:ea typeface="Xingkai TC Bold" panose="02010800040101010101" charset="-122"/>
              </a:rPr>
              <a:t>养心安神，健脾止泻</a:t>
            </a:r>
            <a:endParaRPr lang="zh-CN" altLang="zh-TW" sz="3200" b="1">
              <a:solidFill>
                <a:schemeClr val="accent4"/>
              </a:solidFill>
              <a:latin typeface="Xingkai TC Bold" panose="02010800040101010101" charset="-122"/>
              <a:ea typeface="Xingkai TC Bold" panose="02010800040101010101" charset="-122"/>
            </a:endParaRPr>
          </a:p>
        </p:txBody>
      </p:sp>
      <p:pic>
        <p:nvPicPr>
          <p:cNvPr id="21" name="圖片 20" descr="/private/var/folders/31/1t9dfddx4052ztwcs71bf61c0000gn/T/com.kingsoft.wpsoffice.mac/photoedit2/20241113151004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735" y="714058"/>
            <a:ext cx="2259965" cy="14890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4200" y="461962"/>
            <a:ext cx="10858500" cy="900112"/>
          </a:xfrm>
        </p:spPr>
        <p:txBody>
          <a:bodyPr/>
          <a:lstStyle/>
          <a:p>
            <a:r>
              <a:rPr lang="zh-CN" altLang="en-US" sz="3600" dirty="0">
                <a:solidFill>
                  <a:schemeClr val="accent4"/>
                </a:solidFill>
                <a:latin typeface="+mn-lt"/>
                <a:ea typeface="+mn-ea"/>
                <a:cs typeface="+mn-ea"/>
                <a:sym typeface="+mn-lt"/>
              </a:rPr>
              <a:t>配方及功效</a:t>
            </a:r>
            <a:endParaRPr lang="zh-CN" altLang="en-US" sz="3600" dirty="0">
              <a:solidFill>
                <a:schemeClr val="accent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980" y="2827655"/>
            <a:ext cx="3048000" cy="19145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0" y="2827655"/>
            <a:ext cx="2959100" cy="18764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545" y="2827655"/>
            <a:ext cx="2812415" cy="187579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912620" y="2116455"/>
            <a:ext cx="1440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2800"/>
              <a:t>红枣</a:t>
            </a:r>
            <a:endParaRPr lang="zh-CN" altLang="zh-TW" sz="2800"/>
          </a:p>
        </p:txBody>
      </p:sp>
      <p:sp>
        <p:nvSpPr>
          <p:cNvPr id="11" name="文字方塊 10"/>
          <p:cNvSpPr txBox="1"/>
          <p:nvPr/>
        </p:nvSpPr>
        <p:spPr>
          <a:xfrm>
            <a:off x="5604510" y="2116455"/>
            <a:ext cx="2530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2800"/>
              <a:t>枸杞</a:t>
            </a:r>
            <a:endParaRPr lang="zh-CN" altLang="zh-TW" sz="2800"/>
          </a:p>
        </p:txBody>
      </p:sp>
      <p:sp>
        <p:nvSpPr>
          <p:cNvPr id="15" name="文字方塊 14"/>
          <p:cNvSpPr txBox="1"/>
          <p:nvPr/>
        </p:nvSpPr>
        <p:spPr>
          <a:xfrm>
            <a:off x="9033510" y="2116455"/>
            <a:ext cx="2409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2800"/>
              <a:t>冰糖</a:t>
            </a:r>
            <a:endParaRPr lang="zh-CN" altLang="zh-TW" sz="2800"/>
          </a:p>
        </p:txBody>
      </p:sp>
      <p:sp>
        <p:nvSpPr>
          <p:cNvPr id="19" name="文字方塊 18"/>
          <p:cNvSpPr txBox="1"/>
          <p:nvPr/>
        </p:nvSpPr>
        <p:spPr>
          <a:xfrm>
            <a:off x="713740" y="4931410"/>
            <a:ext cx="5031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2800" b="1">
                <a:solidFill>
                  <a:schemeClr val="accent4"/>
                </a:solidFill>
                <a:latin typeface="Xingkai TC Bold" panose="02010800040101010101" charset="-122"/>
                <a:ea typeface="Xingkai TC Bold" panose="02010800040101010101" charset="-122"/>
              </a:rPr>
              <a:t>补中益气，养气安神</a:t>
            </a:r>
            <a:endParaRPr lang="zh-CN" altLang="zh-TW" sz="2800" b="1">
              <a:solidFill>
                <a:schemeClr val="accent4"/>
              </a:solidFill>
              <a:latin typeface="Xingkai TC Bold" panose="02010800040101010101" charset="-122"/>
              <a:ea typeface="Xingkai TC Bold" panose="02010800040101010101" charset="-122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206365" y="1350010"/>
            <a:ext cx="1924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2800">
                <a:solidFill>
                  <a:schemeClr val="accent4"/>
                </a:solidFill>
              </a:rPr>
              <a:t>其他成分</a:t>
            </a:r>
            <a:endParaRPr lang="zh-CN" altLang="zh-TW" sz="2800">
              <a:solidFill>
                <a:schemeClr val="accent4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406265" y="4931410"/>
            <a:ext cx="5678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2800" b="1">
                <a:solidFill>
                  <a:schemeClr val="accent4"/>
                </a:solidFill>
                <a:latin typeface="Xingkai TC Bold" panose="02010800040101010101" charset="-122"/>
                <a:ea typeface="Xingkai TC Bold" panose="02010800040101010101" charset="-122"/>
              </a:rPr>
              <a:t>滋补肝肾、益精明目</a:t>
            </a:r>
            <a:endParaRPr lang="zh-CN" altLang="zh-TW" sz="2800" b="1">
              <a:solidFill>
                <a:schemeClr val="accent4"/>
              </a:solidFill>
              <a:latin typeface="Xingkai TC Bold" panose="02010800040101010101" charset="-122"/>
              <a:ea typeface="Xingkai TC Bold" panose="02010800040101010101" charset="-122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8608060" y="4931410"/>
            <a:ext cx="3583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TW" sz="2800" b="1">
                <a:solidFill>
                  <a:schemeClr val="accent4"/>
                </a:solidFill>
                <a:latin typeface="Xingkai TC Bold" panose="02010800040101010101" charset="-122"/>
                <a:ea typeface="Xingkai TC Bold" panose="02010800040101010101" charset="-122"/>
              </a:rPr>
              <a:t>润肺止咳</a:t>
            </a:r>
            <a:endParaRPr lang="zh-CN" altLang="zh-TW" sz="2800" b="1">
              <a:solidFill>
                <a:schemeClr val="accent4"/>
              </a:solidFill>
              <a:latin typeface="Xingkai TC Bold" panose="02010800040101010101" charset="-122"/>
              <a:ea typeface="Xingkai TC Bold" panose="0201080004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19019" y="2232124"/>
            <a:ext cx="5859274" cy="2027345"/>
          </a:xfrm>
        </p:spPr>
        <p:txBody>
          <a:bodyPr>
            <a:noAutofit/>
          </a:bodyPr>
          <a:p>
            <a:r>
              <a:rPr lang="en-US" altLang="zh-CN" sz="7200" dirty="0">
                <a:solidFill>
                  <a:schemeClr val="accent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03</a:t>
            </a:r>
            <a:br>
              <a:rPr lang="en-US" altLang="zh-CN" sz="7200" dirty="0">
                <a:solidFill>
                  <a:schemeClr val="accent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</a:br>
            <a:r>
              <a:rPr lang="zh-CN" altLang="en-US" sz="7200" dirty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制作流程</a:t>
            </a:r>
            <a:endParaRPr lang="zh-CN" altLang="en-US" sz="72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264.03574803149604,&quot;left&quot;:474.0322834645669,&quot;top&quot;:138.79740157480313,&quot;width&quot;:386.1438582677165}"/>
</p:tagLst>
</file>

<file path=ppt/tags/tag10.xml><?xml version="1.0" encoding="utf-8"?>
<p:tagLst xmlns:p="http://schemas.openxmlformats.org/presentationml/2006/main">
  <p:tag name="KSO_WM_DIAGRAM_VIRTUALLY_FRAME" val="{&quot;height&quot;:264.03574803149604,&quot;left&quot;:474.0322834645669,&quot;top&quot;:138.79740157480313,&quot;width&quot;:386.1438582677165}"/>
</p:tagLst>
</file>

<file path=ppt/tags/tag11.xml><?xml version="1.0" encoding="utf-8"?>
<p:tagLst xmlns:p="http://schemas.openxmlformats.org/presentationml/2006/main">
  <p:tag name="KSO_WM_DIAGRAM_VIRTUALLY_FRAME" val="{&quot;height&quot;:264.03574803149604,&quot;left&quot;:474.0322834645669,&quot;top&quot;:138.79740157480313,&quot;width&quot;:386.1438582677165}"/>
</p:tagLst>
</file>

<file path=ppt/tags/tag12.xml><?xml version="1.0" encoding="utf-8"?>
<p:tagLst xmlns:p="http://schemas.openxmlformats.org/presentationml/2006/main">
  <p:tag name="ISLIDE.TEMPLATE" val="https://www.islide.cc;"/>
</p:tagLst>
</file>

<file path=ppt/tags/tag13.xml><?xml version="1.0" encoding="utf-8"?>
<p:tagLst xmlns:p="http://schemas.openxmlformats.org/presentationml/2006/main">
  <p:tag name="ISLIDE.TEMPLATE" val="https://www.islide.cc;"/>
</p:tagLst>
</file>

<file path=ppt/tags/tag14.xml><?xml version="1.0" encoding="utf-8"?>
<p:tagLst xmlns:p="http://schemas.openxmlformats.org/presentationml/2006/main">
  <p:tag name="ISLIDE.TEMPLATE" val="https://www.islide.cc;"/>
</p:tagLst>
</file>

<file path=ppt/tags/tag15.xml><?xml version="1.0" encoding="utf-8"?>
<p:tagLst xmlns:p="http://schemas.openxmlformats.org/presentationml/2006/main">
  <p:tag name="ISLIDE.TEMPLATE" val="https://www.islide.cc;"/>
</p:tagLst>
</file>

<file path=ppt/tags/tag16.xml><?xml version="1.0" encoding="utf-8"?>
<p:tagLst xmlns:p="http://schemas.openxmlformats.org/presentationml/2006/main">
  <p:tag name="TABLE_ENDDRAG_ORIGIN_RECT" val="436*287"/>
  <p:tag name="TABLE_ENDDRAG_RECT" val="400*207*436*287"/>
</p:tagLst>
</file>

<file path=ppt/tags/tag17.xml><?xml version="1.0" encoding="utf-8"?>
<p:tagLst xmlns:p="http://schemas.openxmlformats.org/presentationml/2006/main">
  <p:tag name="ISLIDE.TEMPLATE" val="https://www.islide.cc;"/>
</p:tagLst>
</file>

<file path=ppt/tags/tag18.xml><?xml version="1.0" encoding="utf-8"?>
<p:tagLst xmlns:p="http://schemas.openxmlformats.org/presentationml/2006/main">
  <p:tag name="ISLIDE.TEMPLATE" val="https://www.islide.cc;"/>
</p:tagLst>
</file>

<file path=ppt/tags/tag19.xml><?xml version="1.0" encoding="utf-8"?>
<p:tagLst xmlns:p="http://schemas.openxmlformats.org/presentationml/2006/main">
  <p:tag name="ISLIDE.TEMPLATE" val="https://www.islide.cc;"/>
</p:tagLst>
</file>

<file path=ppt/tags/tag2.xml><?xml version="1.0" encoding="utf-8"?>
<p:tagLst xmlns:p="http://schemas.openxmlformats.org/presentationml/2006/main">
  <p:tag name="KSO_WM_DIAGRAM_VIRTUALLY_FRAME" val="{&quot;height&quot;:264.03574803149604,&quot;left&quot;:474.0322834645669,&quot;top&quot;:138.79740157480313,&quot;width&quot;:386.1438582677165}"/>
</p:tagLst>
</file>

<file path=ppt/tags/tag20.xml><?xml version="1.0" encoding="utf-8"?>
<p:tagLst xmlns:p="http://schemas.openxmlformats.org/presentationml/2006/main">
  <p:tag name="TABLE_ENDDRAG_ORIGIN_RECT" val="299*234"/>
  <p:tag name="TABLE_ENDDRAG_RECT" val="599*160*300*234"/>
</p:tagLst>
</file>

<file path=ppt/tags/tag21.xml><?xml version="1.0" encoding="utf-8"?>
<p:tagLst xmlns:p="http://schemas.openxmlformats.org/presentationml/2006/main">
  <p:tag name="ISLIDE.TEMPLATE" val="https://www.islide.cc;"/>
</p:tagLst>
</file>

<file path=ppt/tags/tag22.xml><?xml version="1.0" encoding="utf-8"?>
<p:tagLst xmlns:p="http://schemas.openxmlformats.org/presentationml/2006/main">
  <p:tag name="ISLIDE.TEMPLATE" val="https://www.islide.cc;"/>
</p:tagLst>
</file>

<file path=ppt/tags/tag23.xml><?xml version="1.0" encoding="utf-8"?>
<p:tagLst xmlns:p="http://schemas.openxmlformats.org/presentationml/2006/main">
  <p:tag name="ISLIDE.TEMPLATE" val="https://www.islide.cc;"/>
</p:tagLst>
</file>

<file path=ppt/tags/tag24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ISLIDE.TEMPLATE" val="#4914914"/>
  <p:tag name="commondata" val="eyJoZGlkIjoiNjE5ZDAwOTRkYjRkMTYwMjk0ZDIxMjllYTc4NGY2ZTIifQ=="/>
</p:tagLst>
</file>

<file path=ppt/tags/tag3.xml><?xml version="1.0" encoding="utf-8"?>
<p:tagLst xmlns:p="http://schemas.openxmlformats.org/presentationml/2006/main">
  <p:tag name="KSO_WM_DIAGRAM_VIRTUALLY_FRAME" val="{&quot;height&quot;:264.03574803149604,&quot;left&quot;:474.0322834645669,&quot;top&quot;:138.79740157480313,&quot;width&quot;:386.1438582677165}"/>
</p:tagLst>
</file>

<file path=ppt/tags/tag4.xml><?xml version="1.0" encoding="utf-8"?>
<p:tagLst xmlns:p="http://schemas.openxmlformats.org/presentationml/2006/main">
  <p:tag name="KSO_WM_DIAGRAM_VIRTUALLY_FRAME" val="{&quot;height&quot;:264.03574803149604,&quot;left&quot;:474.0322834645669,&quot;top&quot;:138.79740157480313,&quot;width&quot;:386.1438582677165}"/>
</p:tagLst>
</file>

<file path=ppt/tags/tag5.xml><?xml version="1.0" encoding="utf-8"?>
<p:tagLst xmlns:p="http://schemas.openxmlformats.org/presentationml/2006/main">
  <p:tag name="KSO_WM_DIAGRAM_VIRTUALLY_FRAME" val="{&quot;height&quot;:264.03574803149604,&quot;left&quot;:474.0322834645669,&quot;top&quot;:138.79740157480313,&quot;width&quot;:386.1438582677165}"/>
</p:tagLst>
</file>

<file path=ppt/tags/tag6.xml><?xml version="1.0" encoding="utf-8"?>
<p:tagLst xmlns:p="http://schemas.openxmlformats.org/presentationml/2006/main">
  <p:tag name="KSO_WM_DIAGRAM_VIRTUALLY_FRAME" val="{&quot;height&quot;:264.03574803149604,&quot;left&quot;:474.0322834645669,&quot;top&quot;:138.79740157480313,&quot;width&quot;:386.1438582677165}"/>
</p:tagLst>
</file>

<file path=ppt/tags/tag7.xml><?xml version="1.0" encoding="utf-8"?>
<p:tagLst xmlns:p="http://schemas.openxmlformats.org/presentationml/2006/main">
  <p:tag name="KSO_WM_DIAGRAM_VIRTUALLY_FRAME" val="{&quot;height&quot;:264.03574803149604,&quot;left&quot;:474.0322834645669,&quot;top&quot;:138.79740157480313,&quot;width&quot;:386.1438582677165}"/>
</p:tagLst>
</file>

<file path=ppt/tags/tag8.xml><?xml version="1.0" encoding="utf-8"?>
<p:tagLst xmlns:p="http://schemas.openxmlformats.org/presentationml/2006/main">
  <p:tag name="KSO_WM_DIAGRAM_VIRTUALLY_FRAME" val="{&quot;height&quot;:264.03574803149604,&quot;left&quot;:474.0322834645669,&quot;top&quot;:138.79740157480313,&quot;width&quot;:386.1438582677165}"/>
</p:tagLst>
</file>

<file path=ppt/tags/tag9.xml><?xml version="1.0" encoding="utf-8"?>
<p:tagLst xmlns:p="http://schemas.openxmlformats.org/presentationml/2006/main">
  <p:tag name="KSO_WM_DIAGRAM_VIRTUALLY_FRAME" val="{&quot;height&quot;:264.03574803149604,&quot;left&quot;:474.0322834645669,&quot;top&quot;:138.79740157480313,&quot;width&quot;:386.1438582677165}"/>
</p:tagLst>
</file>

<file path=ppt/theme/theme1.xml><?xml version="1.0" encoding="utf-8"?>
<a:theme xmlns:a="http://schemas.openxmlformats.org/drawingml/2006/main" name="Designed by iSlide">
  <a:themeElements>
    <a:clrScheme name="自定义 6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8C59"/>
      </a:accent1>
      <a:accent2>
        <a:srgbClr val="B28C59"/>
      </a:accent2>
      <a:accent3>
        <a:srgbClr val="B16A29"/>
      </a:accent3>
      <a:accent4>
        <a:srgbClr val="B16A29"/>
      </a:accent4>
      <a:accent5>
        <a:srgbClr val="A5A5A5"/>
      </a:accent5>
      <a:accent6>
        <a:srgbClr val="C5C5C5"/>
      </a:accent6>
      <a:hlink>
        <a:srgbClr val="4472C4"/>
      </a:hlink>
      <a:folHlink>
        <a:srgbClr val="BFBFBF"/>
      </a:folHlink>
    </a:clrScheme>
    <a:fontScheme name="fyx13be0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1235</Words>
  <Application>WPS Presentation</Application>
  <PresentationFormat>宽屏</PresentationFormat>
  <Paragraphs>157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1" baseType="lpstr">
      <vt:lpstr>Arial</vt:lpstr>
      <vt:lpstr>新細明體</vt:lpstr>
      <vt:lpstr>Wingdings</vt:lpstr>
      <vt:lpstr>文道潮黑体</vt:lpstr>
      <vt:lpstr>华文行楷</vt:lpstr>
      <vt:lpstr>行楷-简</vt:lpstr>
      <vt:lpstr>SimSun</vt:lpstr>
      <vt:lpstr>汉仪书宋二KW</vt:lpstr>
      <vt:lpstr>Xingkai TC Light</vt:lpstr>
      <vt:lpstr>新細明體</vt:lpstr>
      <vt:lpstr>宋体-繁</vt:lpstr>
      <vt:lpstr>Xingkai TC Bold</vt:lpstr>
      <vt:lpstr>思源黑体</vt:lpstr>
      <vt:lpstr>汉仪中黑KW</vt:lpstr>
      <vt:lpstr>Microsoft YaHei</vt:lpstr>
      <vt:lpstr>汉仪旗黑</vt:lpstr>
      <vt:lpstr>SimSun</vt:lpstr>
      <vt:lpstr>Arial Unicode MS</vt:lpstr>
      <vt:lpstr>Calibri</vt:lpstr>
      <vt:lpstr>Helvetica Neue</vt:lpstr>
      <vt:lpstr>华文行楷</vt:lpstr>
      <vt:lpstr>汉仪旗黑KW</vt:lpstr>
      <vt:lpstr>方正仿宋_GB2312</vt:lpstr>
      <vt:lpstr>Designed by iSlide</vt:lpstr>
      <vt:lpstr>PowerPoint 演示文稿</vt:lpstr>
      <vt:lpstr>PowerPoint 演示文稿</vt:lpstr>
      <vt:lpstr>01 健脾益胃概述</vt:lpstr>
      <vt:lpstr>健脾益胃</vt:lpstr>
      <vt:lpstr>02 银耳莲子汤</vt:lpstr>
      <vt:lpstr>PowerPoint 演示文稿</vt:lpstr>
      <vt:lpstr>配方及功效</vt:lpstr>
      <vt:lpstr>配方及功效</vt:lpstr>
      <vt:lpstr>03 制作流程</vt:lpstr>
      <vt:lpstr>PowerPoint 演示文稿</vt:lpstr>
      <vt:lpstr>PowerPoint 演示文稿</vt:lpstr>
      <vt:lpstr>PowerPoint 演示文稿</vt:lpstr>
      <vt:lpstr>PowerPoint 演示文稿</vt:lpstr>
      <vt:lpstr>04 适宜人群与禁忌人群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creator>素材来源网站当图网-www.99ppt.com</dc:creator>
  <dc:description>素材来源网站当图网-www.99ppt.com</dc:description>
  <dc:subject>素材来源网站当图网-www.99ppt.com</dc:subject>
  <cp:lastModifiedBy>WPS_1665463381</cp:lastModifiedBy>
  <cp:revision>4</cp:revision>
  <dcterms:created xsi:type="dcterms:W3CDTF">2024-12-24T08:40:52Z</dcterms:created>
  <dcterms:modified xsi:type="dcterms:W3CDTF">2024-12-24T08:40:52Z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96BC2F50CA6C4E3099FA809E6A599CEC_13</vt:lpwstr>
  </property>
  <property fmtid="{D5CDD505-2E9C-101B-9397-08002B2CF9AE}" pid="3" name="KSOProductBuildVer">
    <vt:lpwstr>1028-6.2.0.8299</vt:lpwstr>
  </property>
</Properties>
</file>